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8" r:id="rId1"/>
  </p:sldMasterIdLst>
  <p:notesMasterIdLst>
    <p:notesMasterId r:id="rId18"/>
  </p:notesMasterIdLst>
  <p:sldIdLst>
    <p:sldId id="258" r:id="rId2"/>
    <p:sldId id="260" r:id="rId3"/>
    <p:sldId id="261" r:id="rId4"/>
    <p:sldId id="262" r:id="rId5"/>
    <p:sldId id="263" r:id="rId6"/>
    <p:sldId id="264" r:id="rId7"/>
    <p:sldId id="259" r:id="rId8"/>
    <p:sldId id="265" r:id="rId9"/>
    <p:sldId id="266" r:id="rId10"/>
    <p:sldId id="267" r:id="rId11"/>
    <p:sldId id="268" r:id="rId12"/>
    <p:sldId id="269" r:id="rId13"/>
    <p:sldId id="270" r:id="rId14"/>
    <p:sldId id="256" r:id="rId15"/>
    <p:sldId id="257" r:id="rId16"/>
    <p:sldId id="271" r:id="rId17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109" autoAdjust="0"/>
  </p:normalViewPr>
  <p:slideViewPr>
    <p:cSldViewPr snapToGrid="0">
      <p:cViewPr varScale="1">
        <p:scale>
          <a:sx n="48" d="100"/>
          <a:sy n="48" d="100"/>
        </p:scale>
        <p:origin x="88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9" name="Shape 20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76222438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211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0415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33604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en-US" altLang="zh-TW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6900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696252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en-US" altLang="zh-TW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3625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030401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56613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59550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34415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94553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2126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80615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81549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12280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0436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44034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70489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58780" y="368968"/>
            <a:ext cx="778042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6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高二多元選修</a:t>
            </a:r>
            <a:endParaRPr lang="en-US" altLang="zh-TW" sz="66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8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入境隨俗</a:t>
            </a:r>
            <a:r>
              <a:rPr lang="zh-TW" altLang="en-US" sz="8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異國</a:t>
            </a:r>
            <a:r>
              <a:rPr lang="zh-TW" altLang="en-US" sz="8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趣</a:t>
            </a:r>
            <a:endParaRPr lang="en-US" altLang="zh-TW" sz="80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80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授課教師</a:t>
            </a:r>
            <a:r>
              <a:rPr lang="en-US" altLang="zh-TW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楊瓊瑤</a:t>
            </a:r>
            <a:r>
              <a:rPr lang="en-US" altLang="zh-TW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謝麗卿</a:t>
            </a:r>
            <a:endParaRPr lang="zh-TW" alt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18705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04143" y="339251"/>
            <a:ext cx="10556732" cy="52629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4800" b="1" i="0" u="none" strike="noStrike" normalizeH="0" baseline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FillTx/>
                <a:sym typeface="Calibri"/>
              </a:rPr>
              <a:t>第八週</a:t>
            </a:r>
            <a:endParaRPr kumimoji="0" lang="en-US" altLang="zh-TW" sz="4800" b="1" i="0" u="none" strike="noStrike" normalizeH="0" baseline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uFillTx/>
              <a:sym typeface="Calibri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zh-TW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zh-HK" altLang="zh-TW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歐洲文化</a:t>
            </a:r>
            <a:r>
              <a:rPr lang="en-US" altLang="zh-TW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(</a:t>
            </a:r>
            <a:r>
              <a:rPr lang="zh-HK" altLang="zh-TW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二</a:t>
            </a:r>
            <a:r>
              <a:rPr lang="en-US" altLang="zh-TW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)</a:t>
            </a:r>
            <a:br>
              <a:rPr lang="en-US" altLang="zh-TW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zh-TW" altLang="zh-TW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歐洲各國</a:t>
            </a:r>
            <a:r>
              <a:rPr lang="zh-HK" altLang="zh-TW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美食</a:t>
            </a:r>
            <a:r>
              <a:rPr lang="zh-TW" altLang="zh-TW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大</a:t>
            </a:r>
            <a:r>
              <a:rPr lang="zh-TW" altLang="zh-TW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盤點</a:t>
            </a:r>
            <a:endParaRPr lang="en-US" altLang="zh-TW" sz="48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endParaRPr kumimoji="0" lang="en-US" altLang="zh-TW" sz="4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  <a:p>
            <a:r>
              <a:rPr lang="zh-TW" altLang="zh-TW" sz="4800" b="1" dirty="0"/>
              <a:t>學生能理解歐洲各國國家飲食文化</a:t>
            </a:r>
            <a:r>
              <a:rPr lang="zh-TW" altLang="zh-TW" sz="4800" b="1" dirty="0" smtClean="0"/>
              <a:t>，</a:t>
            </a:r>
            <a:endParaRPr lang="en-US" altLang="zh-TW" sz="4800" b="1" dirty="0" smtClean="0"/>
          </a:p>
          <a:p>
            <a:r>
              <a:rPr lang="zh-TW" altLang="zh-TW" sz="4800" b="1" dirty="0" smtClean="0"/>
              <a:t>並</a:t>
            </a:r>
            <a:r>
              <a:rPr lang="zh-TW" altLang="zh-TW" sz="4800" b="1" dirty="0"/>
              <a:t>養成欣賞與尊重他國的文化的態度。</a:t>
            </a:r>
            <a:endParaRPr kumimoji="0" lang="zh-TW" altLang="en-US" sz="4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8069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57070" y="355292"/>
            <a:ext cx="8936097" cy="62786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5400" b="1" i="0" u="none" strike="noStrike" normalizeH="0" baseline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FillTx/>
                <a:sym typeface="Calibri"/>
              </a:rPr>
              <a:t>第九週</a:t>
            </a:r>
            <a:endParaRPr kumimoji="0" lang="en-US" altLang="zh-TW" sz="5400" b="1" i="0" u="none" strike="noStrike" normalizeH="0" baseline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uFillTx/>
              <a:sym typeface="Calibri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zh-TW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zh-TW" altLang="zh-TW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飲料作物哪裡</a:t>
            </a:r>
            <a:r>
              <a:rPr lang="zh-TW" altLang="zh-TW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找</a:t>
            </a:r>
            <a:endParaRPr lang="en-US" altLang="zh-TW" sz="54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endParaRPr kumimoji="0" lang="en-US" altLang="zh-TW" sz="4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  <a:p>
            <a:r>
              <a:rPr lang="zh-TW" altLang="zh-TW" sz="4800" b="1" dirty="0"/>
              <a:t>藉由咖啡為主</a:t>
            </a:r>
            <a:r>
              <a:rPr lang="en-US" altLang="zh-TW" sz="4800" b="1" dirty="0"/>
              <a:t>,</a:t>
            </a:r>
            <a:r>
              <a:rPr lang="zh-TW" altLang="zh-TW" sz="4800" b="1" dirty="0"/>
              <a:t>外加茶和可可</a:t>
            </a:r>
            <a:r>
              <a:rPr lang="zh-TW" altLang="zh-TW" sz="4800" b="1" dirty="0" smtClean="0"/>
              <a:t>作物</a:t>
            </a:r>
            <a:r>
              <a:rPr lang="en-US" altLang="zh-TW" sz="4800" b="1" dirty="0" smtClean="0"/>
              <a:t/>
            </a:r>
            <a:br>
              <a:rPr lang="en-US" altLang="zh-TW" sz="4800" b="1" dirty="0" smtClean="0"/>
            </a:br>
            <a:r>
              <a:rPr lang="zh-TW" altLang="zh-TW" sz="4800" b="1" dirty="0" smtClean="0"/>
              <a:t>所</a:t>
            </a:r>
            <a:r>
              <a:rPr lang="zh-TW" altLang="zh-TW" sz="4800" b="1" dirty="0"/>
              <a:t>適應的環境</a:t>
            </a:r>
            <a:r>
              <a:rPr lang="zh-TW" altLang="zh-TW" sz="4800" b="1" dirty="0" smtClean="0"/>
              <a:t>，</a:t>
            </a:r>
            <a:endParaRPr lang="en-US" altLang="zh-TW" sz="4800" b="1" dirty="0" smtClean="0"/>
          </a:p>
          <a:p>
            <a:r>
              <a:rPr lang="zh-TW" altLang="zh-TW" sz="4800" b="1" dirty="0" smtClean="0"/>
              <a:t>探討</a:t>
            </a:r>
            <a:r>
              <a:rPr lang="zh-TW" altLang="zh-TW" sz="4800" b="1" dirty="0"/>
              <a:t>其分布空間的異同</a:t>
            </a:r>
            <a:r>
              <a:rPr lang="zh-TW" altLang="zh-TW" sz="4800" b="1" dirty="0" smtClean="0"/>
              <a:t>。</a:t>
            </a:r>
            <a:endParaRPr lang="en-US" altLang="zh-TW" sz="4800" b="1" dirty="0" smtClean="0"/>
          </a:p>
          <a:p>
            <a:r>
              <a:rPr lang="en-US" altLang="zh-TW" sz="4800" b="1" dirty="0" smtClean="0"/>
              <a:t>(</a:t>
            </a:r>
            <a:r>
              <a:rPr lang="zh-TW" altLang="zh-TW" sz="4800" b="1" dirty="0"/>
              <a:t>學習單設計</a:t>
            </a:r>
            <a:r>
              <a:rPr lang="en-US" altLang="zh-TW" sz="4800" b="1" dirty="0"/>
              <a:t>)</a:t>
            </a:r>
            <a:endParaRPr kumimoji="0" lang="zh-TW" altLang="en-US" sz="4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2331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488101" y="499672"/>
            <a:ext cx="11172285" cy="45243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4800" b="1" i="0" u="none" strike="noStrike" normalizeH="0" baseline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FillTx/>
                <a:sym typeface="Calibri"/>
              </a:rPr>
              <a:t>第十週</a:t>
            </a:r>
            <a:endParaRPr kumimoji="0" lang="en-US" altLang="zh-TW" sz="4800" b="1" i="0" u="none" strike="noStrike" normalizeH="0" baseline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uFillTx/>
              <a:sym typeface="Calibri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zh-TW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zh-TW" altLang="zh-TW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挑動你的味蕾</a:t>
            </a:r>
            <a:r>
              <a:rPr lang="en-US" altLang="zh-TW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en-US" altLang="zh-TW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en-US" altLang="zh-TW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-</a:t>
            </a:r>
            <a:r>
              <a:rPr lang="zh-TW" altLang="zh-TW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手作飲料</a:t>
            </a:r>
            <a:r>
              <a:rPr lang="en-US" altLang="zh-TW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~</a:t>
            </a:r>
            <a:r>
              <a:rPr lang="zh-TW" altLang="zh-TW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實</a:t>
            </a:r>
            <a:r>
              <a:rPr lang="zh-TW" altLang="zh-TW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作</a:t>
            </a:r>
            <a:endParaRPr lang="en-US" altLang="zh-TW" sz="48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endParaRPr kumimoji="0" lang="en-US" altLang="zh-TW" sz="4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  <a:p>
            <a:r>
              <a:rPr lang="zh-TW" altLang="zh-TW" sz="4800" b="1" dirty="0"/>
              <a:t>讓同學親自體驗手調飲的樂趣，及品嚐。</a:t>
            </a:r>
            <a:endParaRPr kumimoji="0" lang="zh-TW" altLang="en-US" sz="4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897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83038" y="285339"/>
            <a:ext cx="9325626" cy="566308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r>
              <a:rPr lang="zh-TW" alt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第十一</a:t>
            </a:r>
            <a:r>
              <a:rPr lang="en-US" altLang="zh-TW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,</a:t>
            </a:r>
            <a:r>
              <a:rPr lang="zh-TW" alt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十二</a:t>
            </a:r>
            <a:r>
              <a:rPr lang="zh-TW" alt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週</a:t>
            </a:r>
            <a:endParaRPr lang="en-US" altLang="zh-TW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altLang="zh-TW" sz="5400" b="1" i="0" u="none" strike="noStrike" normalizeH="0" baseline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uFillTx/>
              <a:sym typeface="Calibri"/>
            </a:endParaRPr>
          </a:p>
          <a:p>
            <a:r>
              <a:rPr lang="zh-TW" altLang="zh-TW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跟著</a:t>
            </a:r>
            <a:r>
              <a:rPr lang="zh-TW" altLang="zh-TW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海洋音樂去旅行</a:t>
            </a:r>
            <a:r>
              <a:rPr lang="en-US" altLang="zh-TW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(</a:t>
            </a:r>
            <a:r>
              <a:rPr lang="zh-TW" altLang="zh-TW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一</a:t>
            </a:r>
            <a:r>
              <a:rPr lang="en-US" altLang="zh-TW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)</a:t>
            </a:r>
          </a:p>
          <a:p>
            <a:endParaRPr kumimoji="0" lang="en-US" altLang="zh-TW" sz="4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  <a:p>
            <a:r>
              <a:rPr lang="zh-TW" altLang="zh-TW" sz="4000" b="1" dirty="0"/>
              <a:t>以台灣的海洋音樂為出發點，介紹</a:t>
            </a:r>
            <a:r>
              <a:rPr lang="zh-TW" altLang="zh-TW" sz="4000" b="1" dirty="0" smtClean="0"/>
              <a:t>不同</a:t>
            </a:r>
            <a:endParaRPr lang="en-US" altLang="zh-TW" sz="4000" b="1" dirty="0" smtClean="0"/>
          </a:p>
          <a:p>
            <a:r>
              <a:rPr lang="zh-TW" altLang="zh-TW" sz="4000" b="1" dirty="0" smtClean="0"/>
              <a:t>地區海洋</a:t>
            </a:r>
            <a:r>
              <a:rPr lang="zh-TW" altLang="zh-TW" sz="4000" b="1" dirty="0"/>
              <a:t>音樂文化，並讓同學討論課程</a:t>
            </a:r>
            <a:r>
              <a:rPr lang="zh-TW" altLang="zh-TW" sz="4000" b="1" dirty="0" smtClean="0"/>
              <a:t>中</a:t>
            </a:r>
            <a:endParaRPr lang="en-US" altLang="zh-TW" sz="4000" b="1" dirty="0" smtClean="0"/>
          </a:p>
          <a:p>
            <a:r>
              <a:rPr lang="zh-TW" altLang="zh-TW" sz="4000" b="1" dirty="0" smtClean="0"/>
              <a:t>各</a:t>
            </a:r>
            <a:r>
              <a:rPr lang="zh-TW" altLang="zh-TW" sz="4000" b="1" dirty="0"/>
              <a:t>區海洋音樂與生活文化之間的</a:t>
            </a:r>
            <a:r>
              <a:rPr lang="zh-TW" altLang="zh-TW" sz="4000" b="1" dirty="0" smtClean="0"/>
              <a:t>關係</a:t>
            </a:r>
            <a:endParaRPr lang="en-US" altLang="zh-TW" sz="4000" b="1" dirty="0" smtClean="0"/>
          </a:p>
          <a:p>
            <a:r>
              <a:rPr lang="en-US" altLang="zh-TW" sz="4000" b="1" dirty="0" smtClean="0"/>
              <a:t>(</a:t>
            </a:r>
            <a:r>
              <a:rPr lang="zh-TW" altLang="zh-TW" sz="4000" b="1" dirty="0"/>
              <a:t>學習單設計</a:t>
            </a:r>
            <a:r>
              <a:rPr lang="en-US" altLang="zh-TW" sz="4000" b="1" dirty="0"/>
              <a:t>)</a:t>
            </a:r>
            <a:r>
              <a:rPr lang="zh-TW" altLang="zh-TW" sz="4000" b="1" dirty="0"/>
              <a:t>。</a:t>
            </a:r>
            <a:endParaRPr kumimoji="0" lang="zh-TW" altLang="en-US" sz="4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2335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文本框 4"/>
          <p:cNvSpPr txBox="1"/>
          <p:nvPr/>
        </p:nvSpPr>
        <p:spPr>
          <a:xfrm>
            <a:off x="4920400" y="2247623"/>
            <a:ext cx="2351201" cy="1120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6600">
                <a:solidFill>
                  <a:srgbClr val="404040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r>
              <a:t>2020</a:t>
            </a:r>
          </a:p>
        </p:txBody>
      </p:sp>
      <p:sp>
        <p:nvSpPr>
          <p:cNvPr id="212" name="椭圆 5"/>
          <p:cNvSpPr/>
          <p:nvPr/>
        </p:nvSpPr>
        <p:spPr>
          <a:xfrm>
            <a:off x="6169969" y="5831435"/>
            <a:ext cx="733767" cy="733767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400">
                <a:solidFill>
                  <a:srgbClr val="404040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pPr>
            <a:endParaRPr/>
          </a:p>
        </p:txBody>
      </p:sp>
      <p:sp>
        <p:nvSpPr>
          <p:cNvPr id="213" name="Freeform 13"/>
          <p:cNvSpPr/>
          <p:nvPr/>
        </p:nvSpPr>
        <p:spPr>
          <a:xfrm>
            <a:off x="6296628" y="6053487"/>
            <a:ext cx="465501" cy="322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434"/>
                </a:moveTo>
                <a:cubicBezTo>
                  <a:pt x="21600" y="1350"/>
                  <a:pt x="21600" y="1350"/>
                  <a:pt x="21600" y="1266"/>
                </a:cubicBezTo>
                <a:cubicBezTo>
                  <a:pt x="21600" y="1266"/>
                  <a:pt x="21541" y="1181"/>
                  <a:pt x="21541" y="1097"/>
                </a:cubicBezTo>
                <a:cubicBezTo>
                  <a:pt x="21541" y="1097"/>
                  <a:pt x="21541" y="1012"/>
                  <a:pt x="21541" y="1012"/>
                </a:cubicBezTo>
                <a:cubicBezTo>
                  <a:pt x="21541" y="928"/>
                  <a:pt x="21483" y="928"/>
                  <a:pt x="21483" y="844"/>
                </a:cubicBezTo>
                <a:cubicBezTo>
                  <a:pt x="21483" y="844"/>
                  <a:pt x="21483" y="759"/>
                  <a:pt x="21424" y="759"/>
                </a:cubicBezTo>
                <a:cubicBezTo>
                  <a:pt x="21424" y="675"/>
                  <a:pt x="21424" y="675"/>
                  <a:pt x="21366" y="591"/>
                </a:cubicBezTo>
                <a:cubicBezTo>
                  <a:pt x="21366" y="591"/>
                  <a:pt x="21366" y="591"/>
                  <a:pt x="21307" y="506"/>
                </a:cubicBezTo>
                <a:cubicBezTo>
                  <a:pt x="21307" y="506"/>
                  <a:pt x="21249" y="422"/>
                  <a:pt x="21249" y="422"/>
                </a:cubicBezTo>
                <a:cubicBezTo>
                  <a:pt x="21249" y="338"/>
                  <a:pt x="21190" y="338"/>
                  <a:pt x="21190" y="338"/>
                </a:cubicBezTo>
                <a:cubicBezTo>
                  <a:pt x="21132" y="253"/>
                  <a:pt x="21132" y="253"/>
                  <a:pt x="21073" y="253"/>
                </a:cubicBezTo>
                <a:cubicBezTo>
                  <a:pt x="21073" y="253"/>
                  <a:pt x="21015" y="169"/>
                  <a:pt x="21015" y="169"/>
                </a:cubicBezTo>
                <a:cubicBezTo>
                  <a:pt x="21015" y="169"/>
                  <a:pt x="21015" y="169"/>
                  <a:pt x="21015" y="169"/>
                </a:cubicBezTo>
                <a:cubicBezTo>
                  <a:pt x="20956" y="169"/>
                  <a:pt x="20898" y="169"/>
                  <a:pt x="20898" y="84"/>
                </a:cubicBezTo>
                <a:cubicBezTo>
                  <a:pt x="20839" y="84"/>
                  <a:pt x="20839" y="84"/>
                  <a:pt x="20839" y="84"/>
                </a:cubicBezTo>
                <a:cubicBezTo>
                  <a:pt x="20780" y="84"/>
                  <a:pt x="20722" y="84"/>
                  <a:pt x="20722" y="84"/>
                </a:cubicBezTo>
                <a:cubicBezTo>
                  <a:pt x="20663" y="84"/>
                  <a:pt x="20605" y="0"/>
                  <a:pt x="20605" y="0"/>
                </a:cubicBezTo>
                <a:cubicBezTo>
                  <a:pt x="20605" y="0"/>
                  <a:pt x="20605" y="0"/>
                  <a:pt x="20546" y="0"/>
                </a:cubicBezTo>
                <a:cubicBezTo>
                  <a:pt x="20546" y="0"/>
                  <a:pt x="20546" y="0"/>
                  <a:pt x="20546" y="0"/>
                </a:cubicBezTo>
                <a:cubicBezTo>
                  <a:pt x="13990" y="0"/>
                  <a:pt x="13990" y="0"/>
                  <a:pt x="13990" y="0"/>
                </a:cubicBezTo>
                <a:cubicBezTo>
                  <a:pt x="13990" y="0"/>
                  <a:pt x="13990" y="0"/>
                  <a:pt x="13990" y="0"/>
                </a:cubicBezTo>
                <a:cubicBezTo>
                  <a:pt x="13932" y="0"/>
                  <a:pt x="13932" y="84"/>
                  <a:pt x="13873" y="84"/>
                </a:cubicBezTo>
                <a:cubicBezTo>
                  <a:pt x="13873" y="84"/>
                  <a:pt x="13815" y="84"/>
                  <a:pt x="13815" y="84"/>
                </a:cubicBezTo>
                <a:cubicBezTo>
                  <a:pt x="13756" y="84"/>
                  <a:pt x="13756" y="84"/>
                  <a:pt x="13698" y="84"/>
                </a:cubicBezTo>
                <a:cubicBezTo>
                  <a:pt x="13698" y="84"/>
                  <a:pt x="13639" y="84"/>
                  <a:pt x="13580" y="169"/>
                </a:cubicBezTo>
                <a:cubicBezTo>
                  <a:pt x="13580" y="169"/>
                  <a:pt x="13522" y="169"/>
                  <a:pt x="13522" y="169"/>
                </a:cubicBezTo>
                <a:cubicBezTo>
                  <a:pt x="13463" y="253"/>
                  <a:pt x="13463" y="253"/>
                  <a:pt x="13405" y="253"/>
                </a:cubicBezTo>
                <a:cubicBezTo>
                  <a:pt x="13405" y="253"/>
                  <a:pt x="13405" y="338"/>
                  <a:pt x="13346" y="338"/>
                </a:cubicBezTo>
                <a:cubicBezTo>
                  <a:pt x="13346" y="338"/>
                  <a:pt x="13288" y="422"/>
                  <a:pt x="13288" y="422"/>
                </a:cubicBezTo>
                <a:cubicBezTo>
                  <a:pt x="13229" y="506"/>
                  <a:pt x="13229" y="506"/>
                  <a:pt x="13229" y="506"/>
                </a:cubicBezTo>
                <a:cubicBezTo>
                  <a:pt x="13171" y="591"/>
                  <a:pt x="13171" y="591"/>
                  <a:pt x="13112" y="675"/>
                </a:cubicBezTo>
                <a:cubicBezTo>
                  <a:pt x="13112" y="675"/>
                  <a:pt x="13112" y="675"/>
                  <a:pt x="13112" y="759"/>
                </a:cubicBezTo>
                <a:cubicBezTo>
                  <a:pt x="13054" y="759"/>
                  <a:pt x="13054" y="844"/>
                  <a:pt x="13054" y="844"/>
                </a:cubicBezTo>
                <a:cubicBezTo>
                  <a:pt x="13054" y="844"/>
                  <a:pt x="13054" y="844"/>
                  <a:pt x="13054" y="844"/>
                </a:cubicBezTo>
                <a:cubicBezTo>
                  <a:pt x="11356" y="5738"/>
                  <a:pt x="11356" y="5738"/>
                  <a:pt x="11356" y="5738"/>
                </a:cubicBezTo>
                <a:cubicBezTo>
                  <a:pt x="11356" y="5738"/>
                  <a:pt x="11356" y="5738"/>
                  <a:pt x="11356" y="5738"/>
                </a:cubicBezTo>
                <a:cubicBezTo>
                  <a:pt x="9483" y="11137"/>
                  <a:pt x="9483" y="11137"/>
                  <a:pt x="9483" y="11137"/>
                </a:cubicBezTo>
                <a:cubicBezTo>
                  <a:pt x="7493" y="16791"/>
                  <a:pt x="7493" y="16791"/>
                  <a:pt x="7493" y="16791"/>
                </a:cubicBezTo>
                <a:cubicBezTo>
                  <a:pt x="2693" y="3038"/>
                  <a:pt x="2693" y="3038"/>
                  <a:pt x="2693" y="3038"/>
                </a:cubicBezTo>
                <a:cubicBezTo>
                  <a:pt x="6966" y="3038"/>
                  <a:pt x="6966" y="3038"/>
                  <a:pt x="6966" y="3038"/>
                </a:cubicBezTo>
                <a:cubicBezTo>
                  <a:pt x="9366" y="9788"/>
                  <a:pt x="9366" y="9788"/>
                  <a:pt x="9366" y="9788"/>
                </a:cubicBezTo>
                <a:cubicBezTo>
                  <a:pt x="10478" y="6497"/>
                  <a:pt x="10478" y="6497"/>
                  <a:pt x="10478" y="6497"/>
                </a:cubicBezTo>
                <a:cubicBezTo>
                  <a:pt x="8546" y="844"/>
                  <a:pt x="8546" y="844"/>
                  <a:pt x="8546" y="844"/>
                </a:cubicBezTo>
                <a:cubicBezTo>
                  <a:pt x="8546" y="844"/>
                  <a:pt x="8546" y="844"/>
                  <a:pt x="8546" y="844"/>
                </a:cubicBezTo>
                <a:cubicBezTo>
                  <a:pt x="8546" y="844"/>
                  <a:pt x="8546" y="844"/>
                  <a:pt x="8546" y="844"/>
                </a:cubicBezTo>
                <a:cubicBezTo>
                  <a:pt x="8546" y="844"/>
                  <a:pt x="8488" y="759"/>
                  <a:pt x="8488" y="759"/>
                </a:cubicBezTo>
                <a:cubicBezTo>
                  <a:pt x="8488" y="675"/>
                  <a:pt x="8488" y="675"/>
                  <a:pt x="8429" y="675"/>
                </a:cubicBezTo>
                <a:cubicBezTo>
                  <a:pt x="8429" y="591"/>
                  <a:pt x="8371" y="591"/>
                  <a:pt x="8371" y="506"/>
                </a:cubicBezTo>
                <a:cubicBezTo>
                  <a:pt x="8371" y="506"/>
                  <a:pt x="8371" y="506"/>
                  <a:pt x="8312" y="422"/>
                </a:cubicBezTo>
                <a:cubicBezTo>
                  <a:pt x="8312" y="422"/>
                  <a:pt x="8254" y="338"/>
                  <a:pt x="8195" y="338"/>
                </a:cubicBezTo>
                <a:cubicBezTo>
                  <a:pt x="8195" y="338"/>
                  <a:pt x="8195" y="253"/>
                  <a:pt x="8195" y="253"/>
                </a:cubicBezTo>
                <a:cubicBezTo>
                  <a:pt x="8137" y="253"/>
                  <a:pt x="8078" y="169"/>
                  <a:pt x="8078" y="169"/>
                </a:cubicBezTo>
                <a:cubicBezTo>
                  <a:pt x="8020" y="169"/>
                  <a:pt x="8020" y="169"/>
                  <a:pt x="7961" y="169"/>
                </a:cubicBezTo>
                <a:cubicBezTo>
                  <a:pt x="7961" y="84"/>
                  <a:pt x="7902" y="84"/>
                  <a:pt x="7902" y="84"/>
                </a:cubicBezTo>
                <a:cubicBezTo>
                  <a:pt x="7844" y="84"/>
                  <a:pt x="7844" y="84"/>
                  <a:pt x="7785" y="84"/>
                </a:cubicBezTo>
                <a:cubicBezTo>
                  <a:pt x="7727" y="84"/>
                  <a:pt x="7727" y="84"/>
                  <a:pt x="7668" y="84"/>
                </a:cubicBezTo>
                <a:cubicBezTo>
                  <a:pt x="7668" y="0"/>
                  <a:pt x="7668" y="0"/>
                  <a:pt x="7610" y="0"/>
                </a:cubicBezTo>
                <a:cubicBezTo>
                  <a:pt x="7610" y="0"/>
                  <a:pt x="7610" y="0"/>
                  <a:pt x="7610" y="0"/>
                </a:cubicBezTo>
                <a:cubicBezTo>
                  <a:pt x="995" y="0"/>
                  <a:pt x="995" y="0"/>
                  <a:pt x="995" y="0"/>
                </a:cubicBezTo>
                <a:cubicBezTo>
                  <a:pt x="995" y="0"/>
                  <a:pt x="995" y="0"/>
                  <a:pt x="995" y="0"/>
                </a:cubicBezTo>
                <a:cubicBezTo>
                  <a:pt x="995" y="0"/>
                  <a:pt x="995" y="0"/>
                  <a:pt x="995" y="0"/>
                </a:cubicBezTo>
                <a:cubicBezTo>
                  <a:pt x="937" y="0"/>
                  <a:pt x="937" y="84"/>
                  <a:pt x="878" y="84"/>
                </a:cubicBezTo>
                <a:cubicBezTo>
                  <a:pt x="878" y="84"/>
                  <a:pt x="820" y="84"/>
                  <a:pt x="761" y="84"/>
                </a:cubicBezTo>
                <a:cubicBezTo>
                  <a:pt x="761" y="84"/>
                  <a:pt x="702" y="84"/>
                  <a:pt x="702" y="84"/>
                </a:cubicBezTo>
                <a:cubicBezTo>
                  <a:pt x="644" y="169"/>
                  <a:pt x="644" y="169"/>
                  <a:pt x="585" y="169"/>
                </a:cubicBezTo>
                <a:cubicBezTo>
                  <a:pt x="585" y="169"/>
                  <a:pt x="585" y="169"/>
                  <a:pt x="585" y="169"/>
                </a:cubicBezTo>
                <a:cubicBezTo>
                  <a:pt x="527" y="169"/>
                  <a:pt x="527" y="253"/>
                  <a:pt x="527" y="253"/>
                </a:cubicBezTo>
                <a:cubicBezTo>
                  <a:pt x="468" y="253"/>
                  <a:pt x="468" y="253"/>
                  <a:pt x="410" y="338"/>
                </a:cubicBezTo>
                <a:cubicBezTo>
                  <a:pt x="410" y="338"/>
                  <a:pt x="351" y="422"/>
                  <a:pt x="351" y="422"/>
                </a:cubicBezTo>
                <a:cubicBezTo>
                  <a:pt x="293" y="422"/>
                  <a:pt x="293" y="506"/>
                  <a:pt x="293" y="506"/>
                </a:cubicBezTo>
                <a:cubicBezTo>
                  <a:pt x="234" y="506"/>
                  <a:pt x="234" y="591"/>
                  <a:pt x="176" y="591"/>
                </a:cubicBezTo>
                <a:cubicBezTo>
                  <a:pt x="176" y="675"/>
                  <a:pt x="176" y="675"/>
                  <a:pt x="176" y="759"/>
                </a:cubicBezTo>
                <a:cubicBezTo>
                  <a:pt x="117" y="759"/>
                  <a:pt x="117" y="844"/>
                  <a:pt x="117" y="844"/>
                </a:cubicBezTo>
                <a:cubicBezTo>
                  <a:pt x="59" y="928"/>
                  <a:pt x="59" y="928"/>
                  <a:pt x="59" y="1012"/>
                </a:cubicBezTo>
                <a:cubicBezTo>
                  <a:pt x="59" y="1012"/>
                  <a:pt x="59" y="1097"/>
                  <a:pt x="59" y="1097"/>
                </a:cubicBezTo>
                <a:cubicBezTo>
                  <a:pt x="0" y="1181"/>
                  <a:pt x="0" y="1266"/>
                  <a:pt x="0" y="1266"/>
                </a:cubicBezTo>
                <a:cubicBezTo>
                  <a:pt x="0" y="1350"/>
                  <a:pt x="0" y="1350"/>
                  <a:pt x="0" y="1434"/>
                </a:cubicBezTo>
                <a:cubicBezTo>
                  <a:pt x="0" y="1434"/>
                  <a:pt x="0" y="1519"/>
                  <a:pt x="0" y="1519"/>
                </a:cubicBezTo>
                <a:cubicBezTo>
                  <a:pt x="0" y="1519"/>
                  <a:pt x="0" y="1519"/>
                  <a:pt x="0" y="1603"/>
                </a:cubicBezTo>
                <a:cubicBezTo>
                  <a:pt x="0" y="1603"/>
                  <a:pt x="0" y="1688"/>
                  <a:pt x="0" y="1688"/>
                </a:cubicBezTo>
                <a:cubicBezTo>
                  <a:pt x="0" y="1772"/>
                  <a:pt x="0" y="1772"/>
                  <a:pt x="0" y="1856"/>
                </a:cubicBezTo>
                <a:cubicBezTo>
                  <a:pt x="0" y="1941"/>
                  <a:pt x="59" y="1941"/>
                  <a:pt x="59" y="2025"/>
                </a:cubicBezTo>
                <a:cubicBezTo>
                  <a:pt x="59" y="2025"/>
                  <a:pt x="59" y="2109"/>
                  <a:pt x="117" y="2109"/>
                </a:cubicBezTo>
                <a:cubicBezTo>
                  <a:pt x="117" y="2194"/>
                  <a:pt x="117" y="2194"/>
                  <a:pt x="117" y="2194"/>
                </a:cubicBezTo>
                <a:cubicBezTo>
                  <a:pt x="117" y="2194"/>
                  <a:pt x="117" y="2194"/>
                  <a:pt x="117" y="2194"/>
                </a:cubicBezTo>
                <a:cubicBezTo>
                  <a:pt x="6556" y="20672"/>
                  <a:pt x="6556" y="20672"/>
                  <a:pt x="6556" y="20672"/>
                </a:cubicBezTo>
                <a:cubicBezTo>
                  <a:pt x="6615" y="21009"/>
                  <a:pt x="6790" y="21263"/>
                  <a:pt x="7024" y="21431"/>
                </a:cubicBezTo>
                <a:cubicBezTo>
                  <a:pt x="7083" y="21431"/>
                  <a:pt x="7141" y="21516"/>
                  <a:pt x="7141" y="21516"/>
                </a:cubicBezTo>
                <a:cubicBezTo>
                  <a:pt x="7141" y="21516"/>
                  <a:pt x="7200" y="21516"/>
                  <a:pt x="7200" y="21516"/>
                </a:cubicBezTo>
                <a:cubicBezTo>
                  <a:pt x="7200" y="21516"/>
                  <a:pt x="7259" y="21600"/>
                  <a:pt x="7317" y="21600"/>
                </a:cubicBezTo>
                <a:cubicBezTo>
                  <a:pt x="7376" y="21600"/>
                  <a:pt x="7376" y="21600"/>
                  <a:pt x="7376" y="21600"/>
                </a:cubicBezTo>
                <a:cubicBezTo>
                  <a:pt x="7434" y="21600"/>
                  <a:pt x="7434" y="21600"/>
                  <a:pt x="7493" y="21600"/>
                </a:cubicBezTo>
                <a:cubicBezTo>
                  <a:pt x="7551" y="21600"/>
                  <a:pt x="7551" y="21600"/>
                  <a:pt x="7610" y="21600"/>
                </a:cubicBezTo>
                <a:cubicBezTo>
                  <a:pt x="7610" y="21600"/>
                  <a:pt x="7668" y="21600"/>
                  <a:pt x="7668" y="21600"/>
                </a:cubicBezTo>
                <a:cubicBezTo>
                  <a:pt x="7727" y="21516"/>
                  <a:pt x="7785" y="21516"/>
                  <a:pt x="7785" y="21516"/>
                </a:cubicBezTo>
                <a:cubicBezTo>
                  <a:pt x="7844" y="21516"/>
                  <a:pt x="7844" y="21516"/>
                  <a:pt x="7844" y="21516"/>
                </a:cubicBezTo>
                <a:cubicBezTo>
                  <a:pt x="7902" y="21516"/>
                  <a:pt x="7902" y="21431"/>
                  <a:pt x="7961" y="21431"/>
                </a:cubicBezTo>
                <a:cubicBezTo>
                  <a:pt x="8195" y="21263"/>
                  <a:pt x="8371" y="21009"/>
                  <a:pt x="8429" y="20672"/>
                </a:cubicBezTo>
                <a:cubicBezTo>
                  <a:pt x="10771" y="13922"/>
                  <a:pt x="10771" y="13922"/>
                  <a:pt x="10771" y="13922"/>
                </a:cubicBezTo>
                <a:cubicBezTo>
                  <a:pt x="10771" y="13922"/>
                  <a:pt x="10771" y="13922"/>
                  <a:pt x="10771" y="13922"/>
                </a:cubicBezTo>
                <a:cubicBezTo>
                  <a:pt x="12702" y="8438"/>
                  <a:pt x="12702" y="8438"/>
                  <a:pt x="12702" y="8438"/>
                </a:cubicBezTo>
                <a:cubicBezTo>
                  <a:pt x="12702" y="8438"/>
                  <a:pt x="12702" y="8438"/>
                  <a:pt x="12702" y="8438"/>
                </a:cubicBezTo>
                <a:cubicBezTo>
                  <a:pt x="14576" y="3038"/>
                  <a:pt x="14576" y="3038"/>
                  <a:pt x="14576" y="3038"/>
                </a:cubicBezTo>
                <a:cubicBezTo>
                  <a:pt x="18907" y="3038"/>
                  <a:pt x="18907" y="3038"/>
                  <a:pt x="18907" y="3038"/>
                </a:cubicBezTo>
                <a:cubicBezTo>
                  <a:pt x="14107" y="16791"/>
                  <a:pt x="14107" y="16791"/>
                  <a:pt x="14107" y="16791"/>
                </a:cubicBezTo>
                <a:cubicBezTo>
                  <a:pt x="12234" y="11475"/>
                  <a:pt x="12234" y="11475"/>
                  <a:pt x="12234" y="11475"/>
                </a:cubicBezTo>
                <a:cubicBezTo>
                  <a:pt x="11063" y="14766"/>
                  <a:pt x="11063" y="14766"/>
                  <a:pt x="11063" y="14766"/>
                </a:cubicBezTo>
                <a:cubicBezTo>
                  <a:pt x="13112" y="20672"/>
                  <a:pt x="13112" y="20672"/>
                  <a:pt x="13112" y="20672"/>
                </a:cubicBezTo>
                <a:cubicBezTo>
                  <a:pt x="13229" y="21009"/>
                  <a:pt x="13405" y="21263"/>
                  <a:pt x="13639" y="21431"/>
                </a:cubicBezTo>
                <a:cubicBezTo>
                  <a:pt x="13698" y="21431"/>
                  <a:pt x="13698" y="21516"/>
                  <a:pt x="13756" y="21516"/>
                </a:cubicBezTo>
                <a:cubicBezTo>
                  <a:pt x="13756" y="21516"/>
                  <a:pt x="13756" y="21516"/>
                  <a:pt x="13756" y="21516"/>
                </a:cubicBezTo>
                <a:cubicBezTo>
                  <a:pt x="13815" y="21516"/>
                  <a:pt x="13873" y="21600"/>
                  <a:pt x="13932" y="21600"/>
                </a:cubicBezTo>
                <a:cubicBezTo>
                  <a:pt x="13932" y="21600"/>
                  <a:pt x="13990" y="21600"/>
                  <a:pt x="13990" y="21600"/>
                </a:cubicBezTo>
                <a:cubicBezTo>
                  <a:pt x="14049" y="21600"/>
                  <a:pt x="14049" y="21600"/>
                  <a:pt x="14107" y="21600"/>
                </a:cubicBezTo>
                <a:cubicBezTo>
                  <a:pt x="14107" y="21600"/>
                  <a:pt x="14166" y="21600"/>
                  <a:pt x="14224" y="21600"/>
                </a:cubicBezTo>
                <a:cubicBezTo>
                  <a:pt x="14224" y="21600"/>
                  <a:pt x="14224" y="21600"/>
                  <a:pt x="14283" y="21600"/>
                </a:cubicBezTo>
                <a:cubicBezTo>
                  <a:pt x="14341" y="21516"/>
                  <a:pt x="14341" y="21516"/>
                  <a:pt x="14400" y="21516"/>
                </a:cubicBezTo>
                <a:cubicBezTo>
                  <a:pt x="14400" y="21516"/>
                  <a:pt x="14400" y="21516"/>
                  <a:pt x="14459" y="21516"/>
                </a:cubicBezTo>
                <a:cubicBezTo>
                  <a:pt x="14459" y="21516"/>
                  <a:pt x="14517" y="21431"/>
                  <a:pt x="14576" y="21431"/>
                </a:cubicBezTo>
                <a:cubicBezTo>
                  <a:pt x="14810" y="21263"/>
                  <a:pt x="14985" y="21009"/>
                  <a:pt x="15044" y="20672"/>
                </a:cubicBezTo>
                <a:cubicBezTo>
                  <a:pt x="21483" y="2194"/>
                  <a:pt x="21483" y="2194"/>
                  <a:pt x="21483" y="2194"/>
                </a:cubicBezTo>
                <a:cubicBezTo>
                  <a:pt x="21483" y="2194"/>
                  <a:pt x="21483" y="2109"/>
                  <a:pt x="21483" y="2109"/>
                </a:cubicBezTo>
                <a:cubicBezTo>
                  <a:pt x="21541" y="2109"/>
                  <a:pt x="21541" y="2025"/>
                  <a:pt x="21541" y="2025"/>
                </a:cubicBezTo>
                <a:cubicBezTo>
                  <a:pt x="21541" y="1941"/>
                  <a:pt x="21541" y="1941"/>
                  <a:pt x="21541" y="1856"/>
                </a:cubicBezTo>
                <a:cubicBezTo>
                  <a:pt x="21600" y="1772"/>
                  <a:pt x="21600" y="1772"/>
                  <a:pt x="21600" y="1688"/>
                </a:cubicBezTo>
                <a:cubicBezTo>
                  <a:pt x="21600" y="1688"/>
                  <a:pt x="21600" y="1603"/>
                  <a:pt x="21600" y="1603"/>
                </a:cubicBezTo>
                <a:cubicBezTo>
                  <a:pt x="21600" y="1519"/>
                  <a:pt x="21600" y="1519"/>
                  <a:pt x="21600" y="1519"/>
                </a:cubicBezTo>
                <a:cubicBezTo>
                  <a:pt x="21600" y="1519"/>
                  <a:pt x="21600" y="1434"/>
                  <a:pt x="21600" y="1434"/>
                </a:cubicBezTo>
                <a:close/>
              </a:path>
            </a:pathLst>
          </a:cu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 b="1">
                <a:solidFill>
                  <a:srgbClr val="404040"/>
                </a:solidFill>
                <a:latin typeface="华文圆体 Regular"/>
                <a:ea typeface="华文圆体 Regular"/>
                <a:cs typeface="华文圆体 Regular"/>
                <a:sym typeface="华文圆体 Regular"/>
              </a:defRPr>
            </a:pPr>
            <a:endParaRPr/>
          </a:p>
        </p:txBody>
      </p:sp>
      <p:sp>
        <p:nvSpPr>
          <p:cNvPr id="214" name="文本框 10"/>
          <p:cNvSpPr txBox="1"/>
          <p:nvPr/>
        </p:nvSpPr>
        <p:spPr>
          <a:xfrm>
            <a:off x="4301471" y="3515461"/>
            <a:ext cx="6364811" cy="98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000">
                <a:solidFill>
                  <a:srgbClr val="404040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r>
              <a:t>背包客全攻略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文本框 1"/>
          <p:cNvSpPr txBox="1"/>
          <p:nvPr/>
        </p:nvSpPr>
        <p:spPr>
          <a:xfrm>
            <a:off x="1176414" y="2720008"/>
            <a:ext cx="3967569" cy="828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4800" b="1">
                <a:solidFill>
                  <a:srgbClr val="3B3838"/>
                </a:solidFill>
                <a:latin typeface="华文圆体 Regular"/>
                <a:ea typeface="华文圆体 Regular"/>
                <a:cs typeface="华文圆体 Regular"/>
                <a:sym typeface="华文圆体 Regular"/>
              </a:defRPr>
            </a:lvl1pPr>
          </a:lstStyle>
          <a:p>
            <a:r>
              <a:t>CONTENTS</a:t>
            </a:r>
          </a:p>
        </p:txBody>
      </p:sp>
      <p:sp>
        <p:nvSpPr>
          <p:cNvPr id="217" name="直线连接符 2"/>
          <p:cNvSpPr/>
          <p:nvPr/>
        </p:nvSpPr>
        <p:spPr>
          <a:xfrm flipV="1">
            <a:off x="1341728" y="3686528"/>
            <a:ext cx="2850860" cy="20887"/>
          </a:xfrm>
          <a:prstGeom prst="line">
            <a:avLst/>
          </a:prstGeom>
          <a:ln w="57150">
            <a:solidFill>
              <a:srgbClr val="002060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18" name="文本框 4"/>
          <p:cNvSpPr txBox="1"/>
          <p:nvPr/>
        </p:nvSpPr>
        <p:spPr>
          <a:xfrm>
            <a:off x="6757099" y="1826429"/>
            <a:ext cx="3967567" cy="599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457200" indent="-457200">
              <a:buSzPct val="100000"/>
              <a:buFont typeface="Arial"/>
              <a:buChar char="•"/>
              <a:defRPr sz="2800">
                <a:solidFill>
                  <a:srgbClr val="3B3838"/>
                </a:solidFill>
                <a:latin typeface="华文圆体 Regular"/>
                <a:ea typeface="华文圆体 Regular"/>
                <a:cs typeface="华文圆体 Regular"/>
                <a:sym typeface="华文圆体 Regular"/>
              </a:defRPr>
            </a:pPr>
            <a:r>
              <a:t> </a:t>
            </a:r>
            <a:r>
              <a:rPr>
                <a:latin typeface="Futura"/>
                <a:ea typeface="Futura"/>
                <a:cs typeface="Futura"/>
                <a:sym typeface="Futura"/>
              </a:rPr>
              <a:t>如何訂機票住宿？</a:t>
            </a:r>
          </a:p>
        </p:txBody>
      </p:sp>
      <p:sp>
        <p:nvSpPr>
          <p:cNvPr id="219" name="文本框 6"/>
          <p:cNvSpPr txBox="1"/>
          <p:nvPr/>
        </p:nvSpPr>
        <p:spPr>
          <a:xfrm>
            <a:off x="6333482" y="2966229"/>
            <a:ext cx="3967566" cy="599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457200" indent="-457200">
              <a:buSzPct val="100000"/>
              <a:buFont typeface="Arial"/>
              <a:buChar char="•"/>
              <a:defRPr sz="2800">
                <a:solidFill>
                  <a:srgbClr val="3B3838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r>
              <a:t>如何打包行李？</a:t>
            </a:r>
          </a:p>
        </p:txBody>
      </p:sp>
      <p:sp>
        <p:nvSpPr>
          <p:cNvPr id="220" name="文本框 8"/>
          <p:cNvSpPr txBox="1"/>
          <p:nvPr/>
        </p:nvSpPr>
        <p:spPr>
          <a:xfrm>
            <a:off x="5979602" y="4207990"/>
            <a:ext cx="4745066" cy="599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457200" indent="-457200">
              <a:buSzPct val="100000"/>
              <a:buFont typeface="Arial"/>
              <a:buChar char="•"/>
              <a:defRPr sz="2800">
                <a:solidFill>
                  <a:srgbClr val="3B3838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r>
              <a:t>如何收集資料？</a:t>
            </a:r>
          </a:p>
        </p:txBody>
      </p:sp>
      <p:sp>
        <p:nvSpPr>
          <p:cNvPr id="221" name="文本框 10"/>
          <p:cNvSpPr txBox="1"/>
          <p:nvPr/>
        </p:nvSpPr>
        <p:spPr>
          <a:xfrm>
            <a:off x="5585686" y="5356076"/>
            <a:ext cx="5138982" cy="599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457200" indent="-457200">
              <a:buSzPct val="100000"/>
              <a:buFont typeface="Arial"/>
              <a:buChar char="•"/>
              <a:defRPr sz="2800">
                <a:solidFill>
                  <a:srgbClr val="3B3838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r>
              <a:t>如何規劃行程？</a:t>
            </a:r>
          </a:p>
        </p:txBody>
      </p:sp>
      <p:grpSp>
        <p:nvGrpSpPr>
          <p:cNvPr id="224" name="椭圆 12"/>
          <p:cNvGrpSpPr/>
          <p:nvPr/>
        </p:nvGrpSpPr>
        <p:grpSpPr>
          <a:xfrm>
            <a:off x="5538545" y="1690466"/>
            <a:ext cx="794941" cy="794941"/>
            <a:chOff x="0" y="0"/>
            <a:chExt cx="794939" cy="794939"/>
          </a:xfrm>
        </p:grpSpPr>
        <p:sp>
          <p:nvSpPr>
            <p:cNvPr id="222" name="圓形"/>
            <p:cNvSpPr/>
            <p:nvPr/>
          </p:nvSpPr>
          <p:spPr>
            <a:xfrm>
              <a:off x="-1" y="-1"/>
              <a:ext cx="794941" cy="794941"/>
            </a:xfrm>
            <a:prstGeom prst="ellipse">
              <a:avLst/>
            </a:prstGeom>
            <a:solidFill>
              <a:srgbClr val="4BC9D0"/>
            </a:solidFill>
            <a:ln w="12700" cap="flat">
              <a:solidFill>
                <a:srgbClr val="4BC9D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4000">
                  <a:solidFill>
                    <a:srgbClr val="3B3838"/>
                  </a:solidFill>
                  <a:latin typeface="华文圆体 Regular"/>
                  <a:ea typeface="华文圆体 Regular"/>
                  <a:cs typeface="华文圆体 Regular"/>
                  <a:sym typeface="华文圆体 Regular"/>
                </a:defRPr>
              </a:pPr>
              <a:endParaRPr/>
            </a:p>
          </p:txBody>
        </p:sp>
        <p:sp>
          <p:nvSpPr>
            <p:cNvPr id="223" name="1"/>
            <p:cNvSpPr txBox="1"/>
            <p:nvPr/>
          </p:nvSpPr>
          <p:spPr>
            <a:xfrm>
              <a:off x="116416" y="46947"/>
              <a:ext cx="562105" cy="7010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 sz="4000">
                  <a:solidFill>
                    <a:srgbClr val="3B3838"/>
                  </a:solidFill>
                  <a:latin typeface="华文圆体 Regular"/>
                  <a:ea typeface="华文圆体 Regular"/>
                  <a:cs typeface="华文圆体 Regular"/>
                  <a:sym typeface="华文圆体 Regular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227" name="椭圆 13"/>
          <p:cNvGrpSpPr/>
          <p:nvPr/>
        </p:nvGrpSpPr>
        <p:grpSpPr>
          <a:xfrm>
            <a:off x="5084349" y="2830370"/>
            <a:ext cx="794941" cy="794941"/>
            <a:chOff x="0" y="0"/>
            <a:chExt cx="794939" cy="794939"/>
          </a:xfrm>
        </p:grpSpPr>
        <p:sp>
          <p:nvSpPr>
            <p:cNvPr id="225" name="圓形"/>
            <p:cNvSpPr/>
            <p:nvPr/>
          </p:nvSpPr>
          <p:spPr>
            <a:xfrm>
              <a:off x="-1" y="-1"/>
              <a:ext cx="794941" cy="794941"/>
            </a:xfrm>
            <a:prstGeom prst="ellipse">
              <a:avLst/>
            </a:prstGeom>
            <a:solidFill>
              <a:srgbClr val="4BC9D0"/>
            </a:solidFill>
            <a:ln w="12700" cap="flat">
              <a:solidFill>
                <a:srgbClr val="4BC9D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4000">
                  <a:solidFill>
                    <a:srgbClr val="3B3838"/>
                  </a:solidFill>
                  <a:latin typeface="华文圆体 Regular"/>
                  <a:ea typeface="华文圆体 Regular"/>
                  <a:cs typeface="华文圆体 Regular"/>
                  <a:sym typeface="华文圆体 Regular"/>
                </a:defRPr>
              </a:pPr>
              <a:endParaRPr/>
            </a:p>
          </p:txBody>
        </p:sp>
        <p:sp>
          <p:nvSpPr>
            <p:cNvPr id="226" name="2"/>
            <p:cNvSpPr txBox="1"/>
            <p:nvPr/>
          </p:nvSpPr>
          <p:spPr>
            <a:xfrm>
              <a:off x="116416" y="46947"/>
              <a:ext cx="562105" cy="7010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 sz="4000">
                  <a:solidFill>
                    <a:srgbClr val="3B3838"/>
                  </a:solidFill>
                  <a:latin typeface="华文圆体 Regular"/>
                  <a:ea typeface="华文圆体 Regular"/>
                  <a:cs typeface="华文圆体 Regular"/>
                  <a:sym typeface="华文圆体 Regular"/>
                </a:defRPr>
              </a:lvl1pPr>
            </a:lstStyle>
            <a:p>
              <a:r>
                <a:t>2</a:t>
              </a:r>
            </a:p>
          </p:txBody>
        </p:sp>
      </p:grpSp>
      <p:grpSp>
        <p:nvGrpSpPr>
          <p:cNvPr id="230" name="椭圆 14"/>
          <p:cNvGrpSpPr/>
          <p:nvPr/>
        </p:nvGrpSpPr>
        <p:grpSpPr>
          <a:xfrm>
            <a:off x="4686881" y="4072131"/>
            <a:ext cx="794941" cy="794941"/>
            <a:chOff x="0" y="0"/>
            <a:chExt cx="794939" cy="794939"/>
          </a:xfrm>
        </p:grpSpPr>
        <p:sp>
          <p:nvSpPr>
            <p:cNvPr id="228" name="圓形"/>
            <p:cNvSpPr/>
            <p:nvPr/>
          </p:nvSpPr>
          <p:spPr>
            <a:xfrm>
              <a:off x="-1" y="-1"/>
              <a:ext cx="794941" cy="794941"/>
            </a:xfrm>
            <a:prstGeom prst="ellipse">
              <a:avLst/>
            </a:prstGeom>
            <a:solidFill>
              <a:srgbClr val="4BC9D0"/>
            </a:solidFill>
            <a:ln w="12700" cap="flat">
              <a:solidFill>
                <a:srgbClr val="4BC9D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4000">
                  <a:solidFill>
                    <a:srgbClr val="3B3838"/>
                  </a:solidFill>
                  <a:latin typeface="华文圆体 Regular"/>
                  <a:ea typeface="华文圆体 Regular"/>
                  <a:cs typeface="华文圆体 Regular"/>
                  <a:sym typeface="华文圆体 Regular"/>
                </a:defRPr>
              </a:pPr>
              <a:endParaRPr/>
            </a:p>
          </p:txBody>
        </p:sp>
        <p:sp>
          <p:nvSpPr>
            <p:cNvPr id="229" name="3"/>
            <p:cNvSpPr txBox="1"/>
            <p:nvPr/>
          </p:nvSpPr>
          <p:spPr>
            <a:xfrm>
              <a:off x="116416" y="46947"/>
              <a:ext cx="562105" cy="7010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 sz="4000">
                  <a:solidFill>
                    <a:srgbClr val="3B3838"/>
                  </a:solidFill>
                  <a:latin typeface="华文圆体 Regular"/>
                  <a:ea typeface="华文圆体 Regular"/>
                  <a:cs typeface="华文圆体 Regular"/>
                  <a:sym typeface="华文圆体 Regular"/>
                </a:defRPr>
              </a:lvl1pPr>
            </a:lstStyle>
            <a:p>
              <a:r>
                <a:t>3</a:t>
              </a:r>
            </a:p>
          </p:txBody>
        </p:sp>
      </p:grpSp>
      <p:grpSp>
        <p:nvGrpSpPr>
          <p:cNvPr id="233" name="椭圆 15"/>
          <p:cNvGrpSpPr/>
          <p:nvPr/>
        </p:nvGrpSpPr>
        <p:grpSpPr>
          <a:xfrm>
            <a:off x="4349045" y="5220217"/>
            <a:ext cx="794941" cy="794941"/>
            <a:chOff x="0" y="0"/>
            <a:chExt cx="794939" cy="794939"/>
          </a:xfrm>
        </p:grpSpPr>
        <p:sp>
          <p:nvSpPr>
            <p:cNvPr id="231" name="圓形"/>
            <p:cNvSpPr/>
            <p:nvPr/>
          </p:nvSpPr>
          <p:spPr>
            <a:xfrm>
              <a:off x="-1" y="-1"/>
              <a:ext cx="794941" cy="794941"/>
            </a:xfrm>
            <a:prstGeom prst="ellipse">
              <a:avLst/>
            </a:prstGeom>
            <a:solidFill>
              <a:srgbClr val="4BC9D0"/>
            </a:solidFill>
            <a:ln w="12700" cap="flat">
              <a:solidFill>
                <a:srgbClr val="4BC9D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4000">
                  <a:solidFill>
                    <a:srgbClr val="3B3838"/>
                  </a:solidFill>
                  <a:latin typeface="华文圆体 Regular"/>
                  <a:ea typeface="华文圆体 Regular"/>
                  <a:cs typeface="华文圆体 Regular"/>
                  <a:sym typeface="华文圆体 Regular"/>
                </a:defRPr>
              </a:pPr>
              <a:endParaRPr/>
            </a:p>
          </p:txBody>
        </p:sp>
        <p:sp>
          <p:nvSpPr>
            <p:cNvPr id="232" name="4"/>
            <p:cNvSpPr txBox="1"/>
            <p:nvPr/>
          </p:nvSpPr>
          <p:spPr>
            <a:xfrm>
              <a:off x="116416" y="46947"/>
              <a:ext cx="562105" cy="7010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 sz="4000">
                  <a:solidFill>
                    <a:srgbClr val="3B3838"/>
                  </a:solidFill>
                  <a:latin typeface="华文圆体 Regular"/>
                  <a:ea typeface="华文圆体 Regular"/>
                  <a:cs typeface="华文圆体 Regular"/>
                  <a:sym typeface="华文圆体 Regular"/>
                </a:defRPr>
              </a:lvl1pPr>
            </a:lstStyle>
            <a:p>
              <a:r>
                <a:t>4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3" presetClass="entr" presetSubtype="16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3" presetClass="entr" presetSubtype="16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" grpId="1" animBg="1" advAuto="0"/>
      <p:bldP spid="218" grpId="2" animBg="1" advAuto="0"/>
      <p:bldP spid="219" grpId="3" animBg="1" advAuto="0"/>
      <p:bldP spid="220" grpId="4" animBg="1" advAuto="0"/>
      <p:bldP spid="221" grpId="5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71977" y="1046565"/>
            <a:ext cx="539884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成績評量</a:t>
            </a:r>
            <a:r>
              <a:rPr lang="en-US" altLang="zh-TW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:</a:t>
            </a:r>
          </a:p>
          <a:p>
            <a:endParaRPr lang="en-US" altLang="zh-TW" sz="54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zh-TW" altLang="en-US" sz="5400" b="1" dirty="0" smtClean="0"/>
              <a:t>實作 </a:t>
            </a:r>
            <a:r>
              <a:rPr lang="en-US" altLang="zh-TW" sz="5400" b="1" dirty="0" smtClean="0"/>
              <a:t>30%</a:t>
            </a:r>
          </a:p>
          <a:p>
            <a:r>
              <a:rPr lang="zh-TW" altLang="en-US" sz="5400" b="1" dirty="0" smtClean="0"/>
              <a:t>簡報 </a:t>
            </a:r>
            <a:r>
              <a:rPr lang="en-US" altLang="zh-TW" sz="5400" b="1" dirty="0" smtClean="0"/>
              <a:t>30%</a:t>
            </a:r>
          </a:p>
          <a:p>
            <a:r>
              <a:rPr lang="zh-TW" altLang="en-US" sz="5400" b="1" dirty="0" smtClean="0"/>
              <a:t>期末報告 </a:t>
            </a:r>
            <a:r>
              <a:rPr lang="en-US" altLang="zh-TW" sz="5400" b="1" dirty="0" smtClean="0"/>
              <a:t>40%</a:t>
            </a:r>
            <a:endParaRPr lang="zh-TW" alt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2027725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15518" y="2496235"/>
            <a:ext cx="68044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由了解及尊重各地區的文化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培養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學生的國際觀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，以及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主動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學習和解決問題的能力。</a:t>
            </a:r>
          </a:p>
        </p:txBody>
      </p:sp>
    </p:spTree>
    <p:extLst>
      <p:ext uri="{BB962C8B-B14F-4D97-AF65-F5344CB8AC3E}">
        <p14:creationId xmlns:p14="http://schemas.microsoft.com/office/powerpoint/2010/main" val="5416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44775" y="788430"/>
            <a:ext cx="8299704" cy="544764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r>
              <a:rPr kumimoji="0" lang="zh-TW" altLang="en-US" sz="5400" b="1" i="0" u="none" strike="noStrike" normalizeH="0" baseline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FillTx/>
                <a:sym typeface="Calibri"/>
              </a:rPr>
              <a:t>第一週 </a:t>
            </a:r>
            <a:endParaRPr kumimoji="0" lang="en-US" altLang="zh-TW" sz="5400" b="1" i="0" u="none" strike="noStrike" normalizeH="0" baseline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uFillTx/>
              <a:sym typeface="Calibri"/>
            </a:endParaRPr>
          </a:p>
          <a:p>
            <a:r>
              <a:rPr kumimoji="0" lang="zh-TW" altLang="en-US" sz="5400" b="1" i="0" u="none" strike="noStrike" normalizeH="0" baseline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FillTx/>
                <a:sym typeface="Calibri"/>
              </a:rPr>
              <a:t> </a:t>
            </a:r>
            <a:r>
              <a:rPr lang="zh-TW" altLang="zh-TW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東南亞</a:t>
            </a:r>
            <a:r>
              <a:rPr lang="zh-TW" altLang="zh-TW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飲食文化</a:t>
            </a:r>
            <a:r>
              <a:rPr lang="en-US" altLang="zh-TW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(</a:t>
            </a:r>
            <a:r>
              <a:rPr lang="zh-TW" altLang="zh-TW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一</a:t>
            </a:r>
            <a:r>
              <a:rPr lang="en-US" altLang="zh-TW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)</a:t>
            </a:r>
          </a:p>
          <a:p>
            <a:endParaRPr lang="en-US" altLang="zh-TW" sz="4000" dirty="0"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r>
              <a:rPr lang="zh-TW" altLang="zh-TW" sz="4000" b="1" dirty="0"/>
              <a:t>學生能理解台灣與東南亞國家飲食</a:t>
            </a:r>
            <a:r>
              <a:rPr lang="zh-TW" altLang="zh-TW" sz="4000" b="1" dirty="0" smtClean="0"/>
              <a:t>、</a:t>
            </a:r>
            <a:endParaRPr lang="en-US" altLang="zh-TW" sz="4000" b="1" dirty="0" smtClean="0"/>
          </a:p>
          <a:p>
            <a:r>
              <a:rPr lang="zh-TW" altLang="zh-TW" sz="4000" b="1" dirty="0" smtClean="0"/>
              <a:t>文化</a:t>
            </a:r>
            <a:r>
              <a:rPr lang="zh-TW" altLang="zh-TW" sz="4000" b="1" dirty="0"/>
              <a:t>上的異同，並養成欣賞與</a:t>
            </a:r>
            <a:r>
              <a:rPr lang="zh-TW" altLang="zh-TW" sz="4000" b="1" dirty="0" smtClean="0"/>
              <a:t>尊重</a:t>
            </a:r>
            <a:endParaRPr lang="en-US" altLang="zh-TW" sz="4000" b="1" dirty="0" smtClean="0"/>
          </a:p>
          <a:p>
            <a:r>
              <a:rPr lang="zh-TW" altLang="zh-TW" sz="4000" b="1" dirty="0" smtClean="0"/>
              <a:t>他國</a:t>
            </a:r>
            <a:r>
              <a:rPr lang="zh-TW" altLang="zh-TW" sz="4000" b="1" dirty="0"/>
              <a:t>的文化的態度。</a:t>
            </a:r>
            <a:endParaRPr lang="zh-TW" altLang="zh-TW" sz="4000" b="1" dirty="0"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endParaRPr lang="zh-TW" altLang="zh-TW" sz="4000" dirty="0"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4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68802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696649" y="355293"/>
            <a:ext cx="8299704" cy="52629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5400" b="1" i="0" u="none" strike="noStrike" normalizeH="0" baseline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FillTx/>
                <a:sym typeface="Calibri"/>
              </a:rPr>
              <a:t>第二週</a:t>
            </a:r>
            <a:endParaRPr kumimoji="0" lang="en-US" altLang="zh-TW" sz="5400" b="1" i="0" u="none" strike="noStrike" normalizeH="0" baseline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uFillTx/>
              <a:sym typeface="Calibri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zh-TW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zh-TW" altLang="zh-TW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東南亞飲食文化</a:t>
            </a:r>
            <a:r>
              <a:rPr lang="en-US" altLang="zh-TW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(</a:t>
            </a:r>
            <a:r>
              <a:rPr lang="zh-TW" altLang="zh-TW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二</a:t>
            </a:r>
            <a:r>
              <a:rPr lang="en-US" altLang="zh-TW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)</a:t>
            </a:r>
            <a:br>
              <a:rPr lang="en-US" altLang="zh-TW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zh-TW" altLang="zh-TW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～實</a:t>
            </a:r>
            <a:r>
              <a:rPr lang="zh-TW" altLang="zh-TW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作</a:t>
            </a:r>
            <a:endParaRPr lang="en-US" altLang="zh-TW" sz="54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endParaRPr kumimoji="0" lang="en-US" altLang="zh-TW" sz="4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r>
              <a:rPr lang="zh-TW" altLang="zh-TW" sz="4000" b="1" dirty="0"/>
              <a:t>藉由實作提升學生對課程學習的興趣</a:t>
            </a:r>
            <a:r>
              <a:rPr lang="en-US" altLang="zh-TW" sz="4000" b="1" dirty="0"/>
              <a:t/>
            </a:r>
            <a:br>
              <a:rPr lang="en-US" altLang="zh-TW" sz="4000" b="1" dirty="0"/>
            </a:br>
            <a:r>
              <a:rPr lang="en-US" altLang="zh-TW" sz="4000" b="1" dirty="0"/>
              <a:t>(</a:t>
            </a:r>
            <a:r>
              <a:rPr lang="zh-TW" altLang="zh-TW" sz="4000" b="1" dirty="0"/>
              <a:t>學習單設計</a:t>
            </a:r>
            <a:r>
              <a:rPr lang="en-US" altLang="zh-TW" sz="4000" b="1" dirty="0"/>
              <a:t>)</a:t>
            </a:r>
            <a:endParaRPr kumimoji="0" lang="zh-TW" altLang="en-US" sz="4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1448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439975" y="339251"/>
            <a:ext cx="10556732" cy="467820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5400" b="1" i="0" u="none" strike="noStrike" normalizeH="0" baseline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FillTx/>
                <a:sym typeface="Calibri"/>
              </a:rPr>
              <a:t>第三週</a:t>
            </a:r>
            <a:endParaRPr kumimoji="0" lang="en-US" altLang="zh-TW" sz="5400" b="1" i="0" u="none" strike="noStrike" normalizeH="0" baseline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uFillTx/>
              <a:sym typeface="Calibri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zh-TW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zh-TW" altLang="zh-TW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南亞文化</a:t>
            </a:r>
            <a:r>
              <a:rPr lang="en-US" altLang="zh-TW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(</a:t>
            </a:r>
            <a:r>
              <a:rPr lang="zh-TW" altLang="zh-TW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一</a:t>
            </a:r>
            <a:r>
              <a:rPr lang="en-US" altLang="zh-TW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)</a:t>
            </a:r>
          </a:p>
          <a:p>
            <a:endParaRPr kumimoji="0" lang="en-US" altLang="zh-TW" sz="4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r>
              <a:rPr lang="zh-TW" altLang="zh-TW" sz="4800" b="1" dirty="0"/>
              <a:t>介紹南亞大國～印度特殊服飾</a:t>
            </a:r>
            <a:r>
              <a:rPr lang="zh-TW" altLang="zh-TW" sz="4800" b="1" dirty="0" smtClean="0"/>
              <a:t>，</a:t>
            </a:r>
            <a:endParaRPr lang="en-US" altLang="zh-TW" sz="4800" b="1" dirty="0" smtClean="0"/>
          </a:p>
          <a:p>
            <a:r>
              <a:rPr lang="zh-TW" altLang="zh-TW" sz="4800" b="1" dirty="0" smtClean="0"/>
              <a:t>延伸</a:t>
            </a:r>
            <a:r>
              <a:rPr lang="zh-TW" altLang="zh-TW" sz="4800" b="1" dirty="0"/>
              <a:t>帶入各文化、氣候、位置的結合。</a:t>
            </a:r>
            <a:endParaRPr kumimoji="0" lang="zh-TW" altLang="en-US" sz="4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5124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09666" y="404734"/>
            <a:ext cx="9094793" cy="507830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5400" b="1" i="0" u="none" strike="noStrike" normalizeH="0" baseline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FillTx/>
                <a:sym typeface="Calibri"/>
              </a:rPr>
              <a:t>第四週</a:t>
            </a:r>
            <a:endParaRPr kumimoji="0" lang="en-US" altLang="zh-TW" sz="5400" b="1" i="0" u="none" strike="noStrike" normalizeH="0" baseline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uFillTx/>
              <a:sym typeface="Calibri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zh-TW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zh-TW" altLang="zh-TW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南亞文化</a:t>
            </a:r>
            <a:r>
              <a:rPr lang="en-US" altLang="zh-TW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(</a:t>
            </a:r>
            <a:r>
              <a:rPr lang="zh-TW" altLang="zh-TW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二</a:t>
            </a:r>
            <a:r>
              <a:rPr lang="en-US" altLang="zh-TW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)</a:t>
            </a:r>
            <a:br>
              <a:rPr lang="en-US" altLang="zh-TW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zh-TW" altLang="zh-TW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印度最美的身體</a:t>
            </a:r>
            <a:r>
              <a:rPr lang="zh-TW" altLang="zh-TW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圖騰</a:t>
            </a:r>
            <a:endParaRPr lang="en-US" altLang="zh-TW" sz="54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endParaRPr kumimoji="0" lang="en-US" altLang="zh-TW" sz="5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  <a:p>
            <a:r>
              <a:rPr lang="zh-TW" altLang="zh-TW" sz="5400" dirty="0"/>
              <a:t>讓同學體驗印度紋身的樂趣。</a:t>
            </a:r>
            <a:endParaRPr kumimoji="0" lang="zh-TW" altLang="en-US" sz="5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11859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35175" y="644051"/>
            <a:ext cx="11787838" cy="378564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4800" b="1" i="0" u="none" strike="noStrike" normalizeH="0" baseline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FillTx/>
                <a:sym typeface="Calibri"/>
              </a:rPr>
              <a:t>第五週</a:t>
            </a:r>
            <a:endParaRPr kumimoji="0" lang="en-US" altLang="zh-TW" sz="4800" b="1" i="0" u="none" strike="noStrike" normalizeH="0" baseline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uFillTx/>
              <a:sym typeface="Calibri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zh-TW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zh-TW" altLang="zh-TW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西亞</a:t>
            </a:r>
            <a:r>
              <a:rPr lang="en-US" altLang="zh-TW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--</a:t>
            </a:r>
            <a:r>
              <a:rPr lang="zh-TW" altLang="zh-TW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沙漠農業</a:t>
            </a:r>
            <a:r>
              <a:rPr lang="zh-TW" altLang="zh-TW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奇兵</a:t>
            </a:r>
            <a:endParaRPr lang="en-US" altLang="zh-TW" sz="48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endParaRPr kumimoji="0" lang="en-US" altLang="zh-TW" sz="4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  <a:p>
            <a:r>
              <a:rPr lang="zh-TW" altLang="zh-TW" sz="4800" dirty="0"/>
              <a:t>探討西亞地區如何在沙漠氣候中發展農業。</a:t>
            </a:r>
            <a:endParaRPr kumimoji="0" lang="zh-TW" altLang="en-US" sz="4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8304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274164" y="1109272"/>
            <a:ext cx="10556732" cy="52629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4800" b="1" i="0" u="none" strike="noStrike" normalizeH="0" baseline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FillTx/>
                <a:sym typeface="Calibri"/>
              </a:rPr>
              <a:t>第六週</a:t>
            </a:r>
            <a:endParaRPr kumimoji="0" lang="en-US" altLang="zh-TW" sz="4800" b="1" i="0" u="none" strike="noStrike" normalizeH="0" baseline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uFillTx/>
              <a:sym typeface="Calibri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zh-TW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zh-TW" altLang="zh-TW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西亞</a:t>
            </a:r>
            <a:r>
              <a:rPr lang="en-US" altLang="zh-TW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--</a:t>
            </a:r>
            <a:r>
              <a:rPr lang="zh-TW" altLang="zh-TW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土耳其的飲食</a:t>
            </a:r>
            <a:r>
              <a:rPr lang="zh-TW" altLang="zh-TW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文化</a:t>
            </a:r>
            <a:endParaRPr lang="en-US" altLang="zh-TW" sz="48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endParaRPr kumimoji="0" lang="en-US" altLang="zh-TW" sz="4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  <a:p>
            <a:r>
              <a:rPr lang="zh-TW" altLang="zh-TW" sz="4800" b="1" dirty="0"/>
              <a:t>藉由搜集歐亞陸橋國家飲食文化特色</a:t>
            </a:r>
            <a:r>
              <a:rPr lang="zh-TW" altLang="zh-TW" sz="4800" b="1" dirty="0" smtClean="0"/>
              <a:t>，</a:t>
            </a:r>
            <a:endParaRPr lang="en-US" altLang="zh-TW" sz="4800" b="1" dirty="0" smtClean="0"/>
          </a:p>
          <a:p>
            <a:r>
              <a:rPr lang="zh-TW" altLang="zh-TW" sz="4800" b="1" dirty="0" smtClean="0"/>
              <a:t>探討</a:t>
            </a:r>
            <a:r>
              <a:rPr lang="zh-TW" altLang="zh-TW" sz="4800" b="1" dirty="0"/>
              <a:t>地理位置的與飲食之間的關連性</a:t>
            </a:r>
            <a:r>
              <a:rPr lang="zh-TW" altLang="zh-TW" sz="4800" b="1" dirty="0" smtClean="0"/>
              <a:t>。</a:t>
            </a:r>
            <a:endParaRPr lang="en-US" altLang="zh-TW" sz="4800" b="1" dirty="0" smtClean="0"/>
          </a:p>
          <a:p>
            <a:r>
              <a:rPr lang="en-US" altLang="zh-TW" sz="4800" b="1" dirty="0" smtClean="0"/>
              <a:t>(</a:t>
            </a:r>
            <a:r>
              <a:rPr lang="zh-TW" altLang="zh-TW" sz="4800" b="1" dirty="0"/>
              <a:t>學習單設計</a:t>
            </a:r>
            <a:r>
              <a:rPr lang="en-US" altLang="zh-TW" sz="4800" b="1" dirty="0"/>
              <a:t>)</a:t>
            </a:r>
            <a:endParaRPr kumimoji="0" lang="zh-TW" altLang="en-US" sz="4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4032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43590" y="239843"/>
            <a:ext cx="9941179" cy="60016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4800" b="1" i="0" u="none" strike="noStrike" normalizeH="0" baseline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FillTx/>
                <a:sym typeface="Calibri"/>
              </a:rPr>
              <a:t>第七週</a:t>
            </a:r>
            <a:endParaRPr kumimoji="0" lang="en-US" altLang="zh-TW" sz="4800" b="1" i="0" u="none" strike="noStrike" normalizeH="0" baseline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uFillTx/>
              <a:sym typeface="Calibri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zh-TW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zh-HK" altLang="zh-TW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歐洲文化</a:t>
            </a:r>
            <a:r>
              <a:rPr lang="en-US" altLang="zh-TW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(</a:t>
            </a:r>
            <a:r>
              <a:rPr lang="zh-HK" altLang="zh-TW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一</a:t>
            </a:r>
            <a:r>
              <a:rPr lang="en-US" altLang="zh-TW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)</a:t>
            </a:r>
            <a:br>
              <a:rPr lang="en-US" altLang="zh-TW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zh-TW" altLang="zh-TW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尋找歐洲最臭的</a:t>
            </a:r>
            <a:r>
              <a:rPr lang="zh-TW" altLang="zh-TW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食物</a:t>
            </a:r>
            <a:endParaRPr lang="en-US" altLang="zh-TW" sz="48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endParaRPr kumimoji="0" lang="en-US" altLang="zh-TW" sz="4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  <a:p>
            <a:r>
              <a:rPr lang="zh-TW" altLang="zh-TW" sz="4800" dirty="0"/>
              <a:t>探討歐洲具特色或特殊的食物</a:t>
            </a:r>
            <a:r>
              <a:rPr lang="zh-TW" altLang="zh-TW" sz="4800" dirty="0" smtClean="0"/>
              <a:t>，</a:t>
            </a:r>
            <a:endParaRPr lang="en-US" altLang="zh-TW" sz="4800" dirty="0" smtClean="0"/>
          </a:p>
          <a:p>
            <a:r>
              <a:rPr lang="zh-TW" altLang="zh-TW" sz="4800" dirty="0" smtClean="0"/>
              <a:t>例如</a:t>
            </a:r>
            <a:r>
              <a:rPr lang="zh-TW" altLang="zh-TW" sz="4800" dirty="0"/>
              <a:t>瑞典鹽醃鯡魚，冰島發酵鯊魚</a:t>
            </a:r>
            <a:r>
              <a:rPr lang="zh-TW" altLang="zh-TW" sz="4800" dirty="0" smtClean="0"/>
              <a:t>肉</a:t>
            </a:r>
            <a:endParaRPr lang="en-US" altLang="zh-TW" sz="4800" dirty="0" smtClean="0"/>
          </a:p>
          <a:p>
            <a:r>
              <a:rPr lang="en-US" altLang="zh-TW" sz="4800" dirty="0" smtClean="0"/>
              <a:t>(</a:t>
            </a:r>
            <a:r>
              <a:rPr lang="zh-TW" altLang="zh-TW" sz="4800" dirty="0"/>
              <a:t>搭配影片欣賞</a:t>
            </a:r>
            <a:r>
              <a:rPr lang="en-US" altLang="zh-TW" sz="4800" dirty="0"/>
              <a:t>)</a:t>
            </a:r>
            <a:endParaRPr kumimoji="0" lang="zh-TW" altLang="en-US" sz="4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9096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主题">
  <a:themeElements>
    <a:clrScheme name="Office 主题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主题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109</TotalTime>
  <Words>263</Words>
  <Application>Microsoft Office PowerPoint</Application>
  <PresentationFormat>寬螢幕</PresentationFormat>
  <Paragraphs>88</Paragraphs>
  <Slides>16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8" baseType="lpstr">
      <vt:lpstr>Futura</vt:lpstr>
      <vt:lpstr>Microsoft YaHei</vt:lpstr>
      <vt:lpstr>华文圆体 Regular</vt:lpstr>
      <vt:lpstr>微軟正黑體</vt:lpstr>
      <vt:lpstr>新細明體</vt:lpstr>
      <vt:lpstr>標楷體</vt:lpstr>
      <vt:lpstr>Arial</vt:lpstr>
      <vt:lpstr>Calibri</vt:lpstr>
      <vt:lpstr>Impact</vt:lpstr>
      <vt:lpstr>Trebuchet MS</vt:lpstr>
      <vt:lpstr>Wingdings 3</vt:lpstr>
      <vt:lpstr>多面向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cp:lastModifiedBy>Windows 使用者</cp:lastModifiedBy>
  <cp:revision>8</cp:revision>
  <dcterms:modified xsi:type="dcterms:W3CDTF">2020-08-05T08:02:28Z</dcterms:modified>
</cp:coreProperties>
</file>