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10" autoAdjust="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C7225AF-D6BC-4089-B19D-826783C890BF}" type="datetimeFigureOut">
              <a:rPr lang="zh-TW" altLang="en-US" smtClean="0"/>
              <a:t>2020/8/7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8E181B8-FACA-4690-9798-5916D88462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054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25AF-D6BC-4089-B19D-826783C890BF}" type="datetimeFigureOut">
              <a:rPr lang="zh-TW" altLang="en-US" smtClean="0"/>
              <a:t>2020/8/7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81B8-FACA-4690-9798-5916D88462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23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25AF-D6BC-4089-B19D-826783C890BF}" type="datetimeFigureOut">
              <a:rPr lang="zh-TW" altLang="en-US" smtClean="0"/>
              <a:t>2020/8/7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81B8-FACA-4690-9798-5916D88462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919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25AF-D6BC-4089-B19D-826783C890BF}" type="datetimeFigureOut">
              <a:rPr lang="zh-TW" altLang="en-US" smtClean="0"/>
              <a:t>2020/8/7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81B8-FACA-4690-9798-5916D88462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860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C7225AF-D6BC-4089-B19D-826783C890BF}" type="datetimeFigureOut">
              <a:rPr lang="zh-TW" altLang="en-US" smtClean="0"/>
              <a:t>2020/8/7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8E181B8-FACA-4690-9798-5916D88462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7310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25AF-D6BC-4089-B19D-826783C890BF}" type="datetimeFigureOut">
              <a:rPr lang="zh-TW" altLang="en-US" smtClean="0"/>
              <a:t>2020/8/7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81B8-FACA-4690-9798-5916D88462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68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25AF-D6BC-4089-B19D-826783C890BF}" type="datetimeFigureOut">
              <a:rPr lang="zh-TW" altLang="en-US" smtClean="0"/>
              <a:t>2020/8/7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81B8-FACA-4690-9798-5916D88462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036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25AF-D6BC-4089-B19D-826783C890BF}" type="datetimeFigureOut">
              <a:rPr lang="zh-TW" altLang="en-US" smtClean="0"/>
              <a:t>2020/8/7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81B8-FACA-4690-9798-5916D88462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296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25AF-D6BC-4089-B19D-826783C890BF}" type="datetimeFigureOut">
              <a:rPr lang="zh-TW" altLang="en-US" smtClean="0"/>
              <a:t>2020/8/7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181B8-FACA-4690-9798-5916D88462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36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25AF-D6BC-4089-B19D-826783C890BF}" type="datetimeFigureOut">
              <a:rPr lang="zh-TW" altLang="en-US" smtClean="0"/>
              <a:t>2020/8/7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E181B8-FACA-4690-9798-5916D884622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2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C7225AF-D6BC-4089-B19D-826783C890BF}" type="datetimeFigureOut">
              <a:rPr lang="zh-TW" altLang="en-US" smtClean="0"/>
              <a:t>2020/8/7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E181B8-FACA-4690-9798-5916D884622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092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C7225AF-D6BC-4089-B19D-826783C890BF}" type="datetimeFigureOut">
              <a:rPr lang="zh-TW" altLang="en-US" smtClean="0"/>
              <a:t>2020/8/7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8E181B8-FACA-4690-9798-5916D88462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313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62100" y="1589314"/>
            <a:ext cx="9068586" cy="25908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ea typeface="文鼎海報體" panose="02010609010101010101" pitchFamily="49" charset="-120"/>
              </a:rPr>
              <a:t>營養學</a:t>
            </a:r>
            <a:r>
              <a:rPr lang="en-US" altLang="zh-TW" dirty="0" smtClean="0">
                <a:solidFill>
                  <a:srgbClr val="FF0000"/>
                </a:solidFill>
                <a:ea typeface="文鼎海報體" panose="02010609010101010101" pitchFamily="49" charset="-120"/>
              </a:rPr>
              <a:t>-</a:t>
            </a:r>
            <a:r>
              <a:rPr lang="zh-TW" altLang="en-US" dirty="0" smtClean="0">
                <a:solidFill>
                  <a:srgbClr val="FF0000"/>
                </a:solidFill>
                <a:ea typeface="文鼎海報體" panose="02010609010101010101" pitchFamily="49" charset="-120"/>
              </a:rPr>
              <a:t>吃出健康</a:t>
            </a:r>
            <a:endParaRPr lang="zh-TW" altLang="en-US" dirty="0">
              <a:solidFill>
                <a:srgbClr val="FF0000"/>
              </a:solidFill>
              <a:ea typeface="文鼎海報體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62100" y="4180114"/>
            <a:ext cx="9070848" cy="959149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主講：</a:t>
            </a:r>
            <a:r>
              <a:rPr lang="zh-TW" altLang="en-US" sz="3600" dirty="0" smtClean="0">
                <a:solidFill>
                  <a:srgbClr val="00206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林秋月老師</a:t>
            </a:r>
            <a:endParaRPr lang="zh-TW" altLang="en-US" sz="3600" dirty="0">
              <a:solidFill>
                <a:srgbClr val="00206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6461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77" y="1342992"/>
            <a:ext cx="3370217" cy="419565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314" y="1342992"/>
            <a:ext cx="2993111" cy="419565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795" y="1342992"/>
            <a:ext cx="3256782" cy="419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74" y="1306284"/>
            <a:ext cx="2996484" cy="426720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38" y="1306284"/>
            <a:ext cx="3589915" cy="426720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558" y="1306284"/>
            <a:ext cx="3011244" cy="42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79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372138"/>
            <a:ext cx="5494087" cy="622184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574" y="372138"/>
            <a:ext cx="6043236" cy="622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75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54" y="1184856"/>
            <a:ext cx="4211392" cy="459775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89" y="1184856"/>
            <a:ext cx="4516562" cy="459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3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814354" y="2091263"/>
            <a:ext cx="4432663" cy="2590800"/>
          </a:xfrm>
        </p:spPr>
        <p:txBody>
          <a:bodyPr/>
          <a:lstStyle/>
          <a:p>
            <a:r>
              <a:rPr lang="zh-TW" altLang="zh-TW" sz="2000" dirty="0">
                <a:ea typeface="文鼎海報體" panose="02010609010101010101" pitchFamily="49" charset="-120"/>
              </a:rPr>
              <a:t>由在地食物來認延伸識各國的文化及特色料理，並延伸出用餐禮儀，並藉由實際製作料理過程，</a:t>
            </a:r>
            <a:r>
              <a:rPr lang="zh-TW" altLang="zh-TW" sz="2000" dirty="0" smtClean="0">
                <a:ea typeface="文鼎海報體" panose="02010609010101010101" pitchFamily="49" charset="-120"/>
              </a:rPr>
              <a:t>來認識</a:t>
            </a:r>
            <a:r>
              <a:rPr lang="zh-TW" altLang="zh-TW" sz="2000" dirty="0">
                <a:ea typeface="文鼎海報體" panose="02010609010101010101" pitchFamily="49" charset="-120"/>
              </a:rPr>
              <a:t>食材的變化性。</a:t>
            </a:r>
            <a:endParaRPr lang="zh-TW" altLang="en-US" sz="2000" dirty="0">
              <a:ea typeface="文鼎海報體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763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422469" y="2091263"/>
            <a:ext cx="5451566" cy="2590800"/>
          </a:xfrm>
        </p:spPr>
        <p:txBody>
          <a:bodyPr/>
          <a:lstStyle/>
          <a:p>
            <a:r>
              <a:rPr lang="zh-TW" altLang="zh-TW" sz="2000" dirty="0">
                <a:ea typeface="文鼎海報體" panose="02010609010101010101" pitchFamily="49" charset="-120"/>
              </a:rPr>
              <a:t>和國中的家政課做結合，由基礎的刀工、洗滌、認識食材、烹煮方法，在日常生活中接觸</a:t>
            </a:r>
            <a:r>
              <a:rPr lang="zh-TW" altLang="zh-TW" sz="2000" dirty="0" smtClean="0">
                <a:ea typeface="文鼎海報體" panose="02010609010101010101" pitchFamily="49" charset="-120"/>
              </a:rPr>
              <a:t>實做</a:t>
            </a:r>
            <a:r>
              <a:rPr lang="zh-TW" altLang="zh-TW" sz="2000" dirty="0">
                <a:ea typeface="文鼎海報體" panose="02010609010101010101" pitchFamily="49" charset="-120"/>
              </a:rPr>
              <a:t>料理的過程，能體驗家人的辛勞並珍惜食物的可貴</a:t>
            </a:r>
            <a:r>
              <a:rPr lang="zh-TW" altLang="zh-TW" sz="2000" dirty="0" smtClean="0">
                <a:ea typeface="文鼎海報體" panose="02010609010101010101" pitchFamily="49" charset="-120"/>
              </a:rPr>
              <a:t>。</a:t>
            </a:r>
            <a:r>
              <a:rPr lang="en-US" altLang="zh-TW" sz="2000" dirty="0" smtClean="0">
                <a:ea typeface="文鼎海報體" panose="02010609010101010101" pitchFamily="49" charset="-120"/>
              </a:rPr>
              <a:t/>
            </a:r>
            <a:br>
              <a:rPr lang="en-US" altLang="zh-TW" sz="2000" dirty="0" smtClean="0">
                <a:ea typeface="文鼎海報體" panose="02010609010101010101" pitchFamily="49" charset="-120"/>
              </a:rPr>
            </a:br>
            <a:r>
              <a:rPr lang="en-US" altLang="zh-TW" sz="2000" dirty="0" smtClean="0">
                <a:ea typeface="文鼎海報體" panose="02010609010101010101" pitchFamily="49" charset="-120"/>
              </a:rPr>
              <a:t/>
            </a:r>
            <a:br>
              <a:rPr lang="en-US" altLang="zh-TW" sz="2000" dirty="0" smtClean="0">
                <a:ea typeface="文鼎海報體" panose="02010609010101010101" pitchFamily="49" charset="-120"/>
              </a:rPr>
            </a:br>
            <a:r>
              <a:rPr lang="zh-TW" altLang="zh-TW" sz="2000" dirty="0">
                <a:ea typeface="文鼎海報體" panose="02010609010101010101" pitchFamily="49" charset="-120"/>
              </a:rPr>
              <a:t>民以食為天，因此藉由各國文化的特色飲食，來放眼看見國際文化的不同，並透過實作的過程中，更能了解食材的變化及食材所代表的意義。</a:t>
            </a:r>
            <a:r>
              <a:rPr lang="en-US" altLang="zh-TW" sz="2000" dirty="0" smtClean="0">
                <a:ea typeface="文鼎海報體" panose="02010609010101010101" pitchFamily="49" charset="-120"/>
              </a:rPr>
              <a:t/>
            </a:r>
            <a:br>
              <a:rPr lang="en-US" altLang="zh-TW" sz="2000" dirty="0" smtClean="0">
                <a:ea typeface="文鼎海報體" panose="02010609010101010101" pitchFamily="49" charset="-120"/>
              </a:rPr>
            </a:br>
            <a:endParaRPr lang="zh-TW" altLang="en-US" sz="2000" dirty="0">
              <a:ea typeface="文鼎海報體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1767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106887"/>
              </p:ext>
            </p:extLst>
          </p:nvPr>
        </p:nvGraphicFramePr>
        <p:xfrm>
          <a:off x="1559054" y="2091261"/>
          <a:ext cx="9071240" cy="3048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8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4082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50" dirty="0">
                          <a:effectLst/>
                          <a:ea typeface="文鼎海報體" panose="02010609010101010101" pitchFamily="49" charset="-120"/>
                        </a:rPr>
                        <a:t>教學方法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50" dirty="0">
                          <a:effectLst/>
                          <a:ea typeface="文鼎海報體" panose="02010609010101010101" pitchFamily="49" charset="-120"/>
                        </a:rPr>
                        <a:t>或策略</a:t>
                      </a:r>
                      <a:endParaRPr lang="zh-TW" sz="1200" kern="150" dirty="0">
                        <a:effectLst/>
                        <a:latin typeface="Calibri" panose="020F0502020204030204" pitchFamily="34" charset="0"/>
                        <a:ea typeface="文鼎海報體" panose="02010609010101010101" pitchFamily="49" charset="-12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289560" indent="-28956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50" dirty="0">
                          <a:effectLst/>
                          <a:ea typeface="文鼎海報體" panose="02010609010101010101" pitchFamily="49" charset="-120"/>
                        </a:rPr>
                        <a:t>一、圖像解法：影片介紹、特色餐廳分享</a:t>
                      </a:r>
                    </a:p>
                    <a:p>
                      <a:pPr marL="289560" indent="-28956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50" dirty="0">
                          <a:effectLst/>
                          <a:ea typeface="文鼎海報體" panose="02010609010101010101" pitchFamily="49" charset="-120"/>
                        </a:rPr>
                        <a:t>二、合作學習：實作料理課程、分組討論、實際分組採買食材</a:t>
                      </a: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50" dirty="0">
                          <a:effectLst/>
                          <a:ea typeface="文鼎海報體" panose="02010609010101010101" pitchFamily="49" charset="-120"/>
                        </a:rPr>
                        <a:t>三、發表教學：展示完成料理、回饋心得</a:t>
                      </a:r>
                      <a:endParaRPr lang="zh-TW" sz="1200" kern="150" dirty="0">
                        <a:effectLst/>
                        <a:latin typeface="Calibri" panose="020F0502020204030204" pitchFamily="34" charset="0"/>
                        <a:ea typeface="文鼎海報體" panose="02010609010101010101" pitchFamily="49" charset="-12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3919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50">
                          <a:effectLst/>
                          <a:ea typeface="文鼎海報體" panose="02010609010101010101" pitchFamily="49" charset="-120"/>
                        </a:rPr>
                        <a:t>學習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50">
                          <a:effectLst/>
                          <a:ea typeface="文鼎海報體" panose="02010609010101010101" pitchFamily="49" charset="-120"/>
                        </a:rPr>
                        <a:t>評量</a:t>
                      </a:r>
                      <a:endParaRPr lang="zh-TW" sz="1200" kern="150">
                        <a:effectLst/>
                        <a:latin typeface="Calibri" panose="020F0502020204030204" pitchFamily="34" charset="0"/>
                        <a:ea typeface="文鼎海報體" panose="02010609010101010101" pitchFamily="49" charset="-12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41630" indent="-34163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50" dirty="0">
                          <a:effectLst/>
                          <a:ea typeface="文鼎海報體" panose="02010609010101010101" pitchFamily="49" charset="-120"/>
                        </a:rPr>
                        <a:t>ㄧ、</a:t>
                      </a:r>
                      <a:r>
                        <a:rPr lang="en-US" sz="1200" kern="150" dirty="0">
                          <a:effectLst/>
                          <a:ea typeface="文鼎海報體" panose="02010609010101010101" pitchFamily="49" charset="-120"/>
                        </a:rPr>
                        <a:t> ( 50 %)</a:t>
                      </a:r>
                      <a:r>
                        <a:rPr lang="zh-TW" sz="1200" kern="150" dirty="0">
                          <a:effectLst/>
                          <a:ea typeface="文鼎海報體" panose="02010609010101010101" pitchFamily="49" charset="-120"/>
                        </a:rPr>
                        <a:t>經由分組實作建立團隊合作的精神以及問題解決的方法，和食材擺盤的美感素養。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50" dirty="0">
                          <a:effectLst/>
                          <a:ea typeface="文鼎海報體" panose="02010609010101010101" pitchFamily="49" charset="-120"/>
                        </a:rPr>
                        <a:t>二、</a:t>
                      </a:r>
                      <a:r>
                        <a:rPr lang="en-US" sz="1200" kern="150" dirty="0">
                          <a:effectLst/>
                          <a:ea typeface="文鼎海報體" panose="02010609010101010101" pitchFamily="49" charset="-120"/>
                        </a:rPr>
                        <a:t> ( 30 %)</a:t>
                      </a:r>
                      <a:r>
                        <a:rPr lang="zh-TW" sz="1200" kern="150" dirty="0">
                          <a:effectLst/>
                          <a:ea typeface="文鼎海報體" panose="02010609010101010101" pitchFamily="49" charset="-120"/>
                        </a:rPr>
                        <a:t>經由個人心得回饋，培養系統思考以及認識多元文化的特色。</a:t>
                      </a:r>
                    </a:p>
                    <a:p>
                      <a:pPr marL="341630" indent="-34163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50" dirty="0">
                          <a:effectLst/>
                          <a:ea typeface="文鼎海報體" panose="02010609010101010101" pitchFamily="49" charset="-120"/>
                        </a:rPr>
                        <a:t>三、</a:t>
                      </a:r>
                      <a:r>
                        <a:rPr lang="en-US" sz="1200" kern="150" dirty="0">
                          <a:effectLst/>
                          <a:ea typeface="文鼎海報體" panose="02010609010101010101" pitchFamily="49" charset="-120"/>
                        </a:rPr>
                        <a:t> ( 20 %)</a:t>
                      </a:r>
                      <a:r>
                        <a:rPr lang="zh-TW" sz="1200" kern="150" dirty="0">
                          <a:effectLst/>
                          <a:ea typeface="文鼎海報體" panose="02010609010101010101" pitchFamily="49" charset="-120"/>
                        </a:rPr>
                        <a:t>經由分組討論，建立起人際關係的互動，以及自我精進的能力。</a:t>
                      </a:r>
                      <a:endParaRPr lang="zh-TW" sz="1200" kern="150" dirty="0">
                        <a:effectLst/>
                        <a:latin typeface="Calibri" panose="020F0502020204030204" pitchFamily="34" charset="0"/>
                        <a:ea typeface="文鼎海報體" panose="02010609010101010101" pitchFamily="49" charset="-12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138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/>
              <a:t>愛吃美食的我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林秋月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擔任家政老師已有</a:t>
            </a:r>
            <a:r>
              <a:rPr lang="en-US" altLang="zh-TW" sz="3600" b="1" dirty="0" smtClean="0"/>
              <a:t>8</a:t>
            </a:r>
            <a:r>
              <a:rPr lang="zh-TW" altLang="en-US" sz="3600" b="1" dirty="0" smtClean="0"/>
              <a:t>年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喜歡</a:t>
            </a:r>
            <a:r>
              <a:rPr lang="zh-TW" altLang="en-US" sz="3600" b="1" dirty="0"/>
              <a:t>帶</a:t>
            </a:r>
            <a:r>
              <a:rPr lang="zh-TW" altLang="en-US" sz="3600" b="1" dirty="0" smtClean="0"/>
              <a:t>著</a:t>
            </a:r>
            <a:r>
              <a:rPr lang="zh-TW" altLang="en-US" sz="3600" b="1" dirty="0"/>
              <a:t>學生</a:t>
            </a:r>
            <a:r>
              <a:rPr lang="zh-TW" altLang="en-US" sz="3600" b="1" dirty="0" smtClean="0"/>
              <a:t>做做料理吃吃喝喝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義大利麵</a:t>
            </a:r>
            <a:r>
              <a:rPr lang="zh-TW" altLang="en-US" sz="3600" b="1" dirty="0">
                <a:latin typeface="新細明體" panose="02020500000000000000" pitchFamily="18" charset="-120"/>
              </a:rPr>
              <a:t>、</a:t>
            </a:r>
            <a:r>
              <a:rPr lang="zh-TW" altLang="en-US" sz="3600" b="1" dirty="0" smtClean="0"/>
              <a:t>焗烤</a:t>
            </a:r>
            <a:r>
              <a:rPr lang="zh-TW" altLang="en-US" sz="36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 冰沙</a:t>
            </a:r>
            <a:r>
              <a:rPr lang="zh-TW" altLang="en-US" sz="3600" b="1" dirty="0" smtClean="0">
                <a:latin typeface="新細明體" panose="02020500000000000000" pitchFamily="18" charset="-120"/>
              </a:rPr>
              <a:t>、咖啡拉花、薑餅屋、沙拉蛋、聖誕料理都是學生最愛</a:t>
            </a:r>
            <a:endParaRPr lang="en-US" altLang="zh-TW" sz="3600" b="1" dirty="0" smtClean="0"/>
          </a:p>
          <a:p>
            <a:endParaRPr lang="en-US" altLang="zh-TW" sz="3600" b="1" dirty="0"/>
          </a:p>
          <a:p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68568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48" y="1463039"/>
            <a:ext cx="3048001" cy="401029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13" y="1463039"/>
            <a:ext cx="3065416" cy="401029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398" y="1463039"/>
            <a:ext cx="2773224" cy="401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69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419497"/>
            <a:ext cx="3265714" cy="404077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586" y="1419496"/>
            <a:ext cx="2940821" cy="404077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40" y="1419497"/>
            <a:ext cx="2805722" cy="404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93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29" y="1402079"/>
            <a:ext cx="4528459" cy="403206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66" y="1402079"/>
            <a:ext cx="4569128" cy="403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9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56" y="1428206"/>
            <a:ext cx="3978709" cy="411438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065" y="1428206"/>
            <a:ext cx="2571358" cy="411438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40" y="1428206"/>
            <a:ext cx="2810512" cy="411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243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肥皂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肥皂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肥皂</Template>
  <TotalTime>37</TotalTime>
  <Words>251</Words>
  <Application>Microsoft Office PowerPoint</Application>
  <PresentationFormat>寬螢幕</PresentationFormat>
  <Paragraphs>19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Adobe 繁黑體 Std B</vt:lpstr>
      <vt:lpstr>文鼎海報體</vt:lpstr>
      <vt:lpstr>新細明體</vt:lpstr>
      <vt:lpstr>Calibri</vt:lpstr>
      <vt:lpstr>Century Gothic</vt:lpstr>
      <vt:lpstr>Garamond</vt:lpstr>
      <vt:lpstr>肥皂</vt:lpstr>
      <vt:lpstr>營養學-吃出健康</vt:lpstr>
      <vt:lpstr>由在地食物來認延伸識各國的文化及特色料理，並延伸出用餐禮儀，並藉由實際製作料理過程，來認識食材的變化性。</vt:lpstr>
      <vt:lpstr>和國中的家政課做結合，由基礎的刀工、洗滌、認識食材、烹煮方法，在日常生活中接觸實做料理的過程，能體驗家人的辛勞並珍惜食物的可貴。  民以食為天，因此藉由各國文化的特色飲食，來放眼看見國際文化的不同，並透過實作的過程中，更能了解食材的變化及食材所代表的意義。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食在好奇妙</dc:title>
  <dc:creator>天后</dc:creator>
  <cp:lastModifiedBy>user</cp:lastModifiedBy>
  <cp:revision>9</cp:revision>
  <dcterms:created xsi:type="dcterms:W3CDTF">2018-10-02T03:01:44Z</dcterms:created>
  <dcterms:modified xsi:type="dcterms:W3CDTF">2020-08-06T17:34:20Z</dcterms:modified>
</cp:coreProperties>
</file>